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Merriweather"/>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Merriweather-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Merriweather-italic.fntdata"/><Relationship Id="rId12" Type="http://schemas.openxmlformats.org/officeDocument/2006/relationships/slide" Target="slides/slide7.xml"/><Relationship Id="rId34" Type="http://schemas.openxmlformats.org/officeDocument/2006/relationships/font" Target="fonts/Merriweather-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Merriweather-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411c4d2f9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b411c4d2f9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bbcbd620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bbcbd620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b411c4d2f9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b411c4d2f9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411c4d2f9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b411c4d2f9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bbcbd6208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dbbcbd620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b411c4d2f9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b411c4d2f9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411c4d2f9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411c4d2f9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b411c4d2f9_2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b411c4d2f9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b411c4d2f9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b411c4d2f9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b411c4d2f9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b411c4d2f9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411c4d2f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411c4d2f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b5a637d35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b5a637d35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dbbcbd6208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dbbcbd6208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411c4d2f9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b411c4d2f9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b411c4d2f9_2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b411c4d2f9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12dd5b36b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12dd5b36b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411c4d2f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411c4d2f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b411c4d2f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b411c4d2f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411c4d2f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b411c4d2f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b411c4d2f9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b411c4d2f9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411c4d2f9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411c4d2f9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b411c4d2f9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b411c4d2f9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2" name="Google Shape;12;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3" name="Google Shape;13;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pic>
        <p:nvPicPr>
          <p:cNvPr id="15" name="Google Shape;15;p2"/>
          <p:cNvPicPr preferRelativeResize="0"/>
          <p:nvPr/>
        </p:nvPicPr>
        <p:blipFill>
          <a:blip r:embed="rId2">
            <a:alphaModFix/>
          </a:blip>
          <a:stretch>
            <a:fillRect/>
          </a:stretch>
        </p:blipFill>
        <p:spPr>
          <a:xfrm>
            <a:off x="8458644" y="39500"/>
            <a:ext cx="650725" cy="6507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8" name="Shape 58"/>
        <p:cNvGrpSpPr/>
        <p:nvPr/>
      </p:nvGrpSpPr>
      <p:grpSpPr>
        <a:xfrm>
          <a:off x="0" y="0"/>
          <a:ext cx="0" cy="0"/>
          <a:chOff x="0" y="0"/>
          <a:chExt cx="0" cy="0"/>
        </a:xfrm>
      </p:grpSpPr>
      <p:sp>
        <p:nvSpPr>
          <p:cNvPr id="59" name="Google Shape;59;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60" name="Google Shape;60;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6" name="Shape 16"/>
        <p:cNvGrpSpPr/>
        <p:nvPr/>
      </p:nvGrpSpPr>
      <p:grpSpPr>
        <a:xfrm>
          <a:off x="0" y="0"/>
          <a:ext cx="0" cy="0"/>
          <a:chOff x="0" y="0"/>
          <a:chExt cx="0" cy="0"/>
        </a:xfrm>
      </p:grpSpPr>
      <p:sp>
        <p:nvSpPr>
          <p:cNvPr id="17" name="Google Shape;17;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8" name="Google Shape;18;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9" name="Google Shape;19;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4" name="Google Shape;24;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5" name="Google Shape;25;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6" name="Google Shape;26;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1" name="Google Shape;31;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2" name="Google Shape;32;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3" name="Google Shape;3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pic>
        <p:nvPicPr>
          <p:cNvPr id="34" name="Google Shape;34;p5"/>
          <p:cNvPicPr preferRelativeResize="0"/>
          <p:nvPr/>
        </p:nvPicPr>
        <p:blipFill>
          <a:blip r:embed="rId2">
            <a:alphaModFix/>
          </a:blip>
          <a:stretch>
            <a:fillRect/>
          </a:stretch>
        </p:blipFill>
        <p:spPr>
          <a:xfrm>
            <a:off x="8372075" y="57125"/>
            <a:ext cx="696250" cy="696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8" name="Google Shape;3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pic>
        <p:nvPicPr>
          <p:cNvPr id="39" name="Google Shape;39;p6"/>
          <p:cNvPicPr preferRelativeResize="0"/>
          <p:nvPr/>
        </p:nvPicPr>
        <p:blipFill>
          <a:blip r:embed="rId2">
            <a:alphaModFix/>
          </a:blip>
          <a:stretch>
            <a:fillRect/>
          </a:stretch>
        </p:blipFill>
        <p:spPr>
          <a:xfrm>
            <a:off x="8443675" y="64375"/>
            <a:ext cx="653925" cy="653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3" name="Google Shape;43;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4" name="Google Shape;4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5" name="Shape 45"/>
        <p:cNvGrpSpPr/>
        <p:nvPr/>
      </p:nvGrpSpPr>
      <p:grpSpPr>
        <a:xfrm>
          <a:off x="0" y="0"/>
          <a:ext cx="0" cy="0"/>
          <a:chOff x="0" y="0"/>
          <a:chExt cx="0" cy="0"/>
        </a:xfrm>
      </p:grpSpPr>
      <p:sp>
        <p:nvSpPr>
          <p:cNvPr id="46" name="Google Shape;46;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7" name="Google Shape;4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51" name="Google Shape;51;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52" name="Google Shape;52;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3" name="Google Shape;5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7" name="Google Shape;5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l"/>
              <a:t>‹#›</a:t>
            </a:fld>
            <a:endParaRPr/>
          </a:p>
        </p:txBody>
      </p:sp>
      <p:pic>
        <p:nvPicPr>
          <p:cNvPr id="9" name="Google Shape;9;p1"/>
          <p:cNvPicPr preferRelativeResize="0"/>
          <p:nvPr/>
        </p:nvPicPr>
        <p:blipFill>
          <a:blip r:embed="rId1">
            <a:alphaModFix/>
          </a:blip>
          <a:stretch>
            <a:fillRect/>
          </a:stretch>
        </p:blipFill>
        <p:spPr>
          <a:xfrm>
            <a:off x="8432000" y="70225"/>
            <a:ext cx="677300" cy="6773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drive.google.com/file/d/1qU5hsuxs_O8XUzc2czPfUVYb6HaJ-3lw/view" TargetMode="External"/><Relationship Id="rId4" Type="http://schemas.openxmlformats.org/officeDocument/2006/relationships/image" Target="../media/image15.jpg"/><Relationship Id="rId5" Type="http://schemas.openxmlformats.org/officeDocument/2006/relationships/hyperlink" Target="http://drive.google.com/file/d/1JcstecQqz8QmlPmRpAv8EH8io6fATPbJ/view" TargetMode="External"/><Relationship Id="rId6"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311700" y="539725"/>
            <a:ext cx="7920000" cy="193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Presentation of MSc Thesis in Artificial Intelligence </a:t>
            </a:r>
            <a:endParaRPr/>
          </a:p>
          <a:p>
            <a:pPr indent="0" lvl="0" marL="0" rtl="0" algn="l">
              <a:spcBef>
                <a:spcPts val="0"/>
              </a:spcBef>
              <a:spcAft>
                <a:spcPts val="0"/>
              </a:spcAft>
              <a:buNone/>
            </a:pPr>
            <a:r>
              <a:rPr lang="el"/>
              <a:t>and Data Analytics</a:t>
            </a:r>
            <a:endParaRPr/>
          </a:p>
          <a:p>
            <a:pPr indent="0" lvl="0" marL="0" rtl="0" algn="l">
              <a:spcBef>
                <a:spcPts val="0"/>
              </a:spcBef>
              <a:spcAft>
                <a:spcPts val="0"/>
              </a:spcAft>
              <a:buNone/>
            </a:pPr>
            <a:r>
              <a:t/>
            </a:r>
            <a:endParaRPr/>
          </a:p>
        </p:txBody>
      </p:sp>
      <p:sp>
        <p:nvSpPr>
          <p:cNvPr id="69" name="Google Shape;69;p13"/>
          <p:cNvSpPr txBox="1"/>
          <p:nvPr/>
        </p:nvSpPr>
        <p:spPr>
          <a:xfrm>
            <a:off x="346550" y="2479517"/>
            <a:ext cx="4711500" cy="1337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l" sz="1600">
                <a:solidFill>
                  <a:srgbClr val="626B73"/>
                </a:solidFill>
                <a:latin typeface="Roboto"/>
                <a:ea typeface="Roboto"/>
                <a:cs typeface="Roboto"/>
                <a:sym typeface="Roboto"/>
              </a:rPr>
              <a:t>Christina Tzogka</a:t>
            </a:r>
            <a:endParaRPr sz="1600">
              <a:solidFill>
                <a:srgbClr val="626B73"/>
              </a:solidFill>
              <a:latin typeface="Roboto"/>
              <a:ea typeface="Roboto"/>
              <a:cs typeface="Roboto"/>
              <a:sym typeface="Roboto"/>
            </a:endParaRPr>
          </a:p>
          <a:p>
            <a:pPr indent="0" lvl="0" marL="0" rtl="0" algn="l">
              <a:spcBef>
                <a:spcPts val="0"/>
              </a:spcBef>
              <a:spcAft>
                <a:spcPts val="0"/>
              </a:spcAft>
              <a:buNone/>
            </a:pPr>
            <a:r>
              <a:t/>
            </a:r>
            <a:endParaRPr sz="1600">
              <a:solidFill>
                <a:srgbClr val="626B73"/>
              </a:solidFill>
              <a:latin typeface="Roboto"/>
              <a:ea typeface="Roboto"/>
              <a:cs typeface="Roboto"/>
              <a:sym typeface="Roboto"/>
            </a:endParaRPr>
          </a:p>
          <a:p>
            <a:pPr indent="0" lvl="0" marL="0" rtl="0" algn="l">
              <a:spcBef>
                <a:spcPts val="0"/>
              </a:spcBef>
              <a:spcAft>
                <a:spcPts val="0"/>
              </a:spcAft>
              <a:buNone/>
            </a:pPr>
            <a:r>
              <a:rPr lang="el" sz="1600">
                <a:solidFill>
                  <a:srgbClr val="626B73"/>
                </a:solidFill>
                <a:latin typeface="Roboto"/>
                <a:ea typeface="Roboto"/>
                <a:cs typeface="Roboto"/>
                <a:sym typeface="Roboto"/>
              </a:rPr>
              <a:t>Supervisor: Ioannis Refanidis</a:t>
            </a:r>
            <a:endParaRPr sz="1600">
              <a:solidFill>
                <a:srgbClr val="626B73"/>
              </a:solidFill>
              <a:latin typeface="Roboto"/>
              <a:ea typeface="Roboto"/>
              <a:cs typeface="Roboto"/>
              <a:sym typeface="Roboto"/>
            </a:endParaRPr>
          </a:p>
          <a:p>
            <a:pPr indent="0" lvl="0" marL="0" rtl="0" algn="l">
              <a:spcBef>
                <a:spcPts val="0"/>
              </a:spcBef>
              <a:spcAft>
                <a:spcPts val="0"/>
              </a:spcAft>
              <a:buNone/>
            </a:pPr>
            <a:r>
              <a:t/>
            </a:r>
            <a:endParaRPr sz="1600">
              <a:solidFill>
                <a:srgbClr val="626B73"/>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Dataset </a:t>
            </a:r>
            <a:r>
              <a:rPr lang="el"/>
              <a:t>Construction</a:t>
            </a:r>
            <a:endParaRPr/>
          </a:p>
          <a:p>
            <a:pPr indent="0" lvl="0" marL="0" rtl="0" algn="l">
              <a:spcBef>
                <a:spcPts val="0"/>
              </a:spcBef>
              <a:spcAft>
                <a:spcPts val="0"/>
              </a:spcAft>
              <a:buNone/>
            </a:pPr>
            <a:r>
              <a:rPr lang="el" sz="2100"/>
              <a:t>Part 1 - Face Recognition</a:t>
            </a:r>
            <a:endParaRPr sz="2100"/>
          </a:p>
        </p:txBody>
      </p:sp>
      <p:sp>
        <p:nvSpPr>
          <p:cNvPr id="130" name="Google Shape;130;p22"/>
          <p:cNvSpPr txBox="1"/>
          <p:nvPr>
            <p:ph idx="1" type="body"/>
          </p:nvPr>
        </p:nvSpPr>
        <p:spPr>
          <a:xfrm>
            <a:off x="4276025" y="203350"/>
            <a:ext cx="4116000" cy="4786500"/>
          </a:xfrm>
          <a:prstGeom prst="rect">
            <a:avLst/>
          </a:prstGeom>
        </p:spPr>
        <p:txBody>
          <a:bodyPr anchorCtr="0" anchor="t" bIns="91425" lIns="91425" spcFirstLastPara="1" rIns="91425" wrap="square" tIns="91425">
            <a:normAutofit/>
          </a:bodyPr>
          <a:lstStyle/>
          <a:p>
            <a:pPr indent="-298450" lvl="0" marL="457200" rtl="0" algn="l">
              <a:spcBef>
                <a:spcPts val="0"/>
              </a:spcBef>
              <a:spcAft>
                <a:spcPts val="0"/>
              </a:spcAft>
              <a:buClr>
                <a:srgbClr val="434343"/>
              </a:buClr>
              <a:buSzPts val="1100"/>
              <a:buChar char="●"/>
            </a:pPr>
            <a:r>
              <a:rPr lang="el" sz="1100">
                <a:solidFill>
                  <a:srgbClr val="434343"/>
                </a:solidFill>
              </a:rPr>
              <a:t>We avoided time-consuming construction of datasets, using a technique that combines the manual labelling (i.e </a:t>
            </a:r>
            <a:r>
              <a:rPr b="1" lang="el" sz="1100">
                <a:solidFill>
                  <a:srgbClr val="434343"/>
                </a:solidFill>
              </a:rPr>
              <a:t>OpenCV-Video-Label</a:t>
            </a:r>
            <a:r>
              <a:rPr lang="el" sz="1100">
                <a:solidFill>
                  <a:srgbClr val="434343"/>
                </a:solidFill>
              </a:rPr>
              <a:t> annotation tool) of a small amount of data with AL methods.</a:t>
            </a:r>
            <a:endParaRPr sz="1100">
              <a:solidFill>
                <a:srgbClr val="434343"/>
              </a:solidFill>
            </a:endParaRPr>
          </a:p>
          <a:p>
            <a:pPr indent="-298450" lvl="1" marL="914400" rtl="0" algn="l">
              <a:spcBef>
                <a:spcPts val="0"/>
              </a:spcBef>
              <a:spcAft>
                <a:spcPts val="0"/>
              </a:spcAft>
              <a:buClr>
                <a:srgbClr val="434343"/>
              </a:buClr>
              <a:buSzPts val="1100"/>
              <a:buChar char="○"/>
            </a:pPr>
            <a:r>
              <a:rPr b="1" i="1" lang="el">
                <a:solidFill>
                  <a:srgbClr val="434343"/>
                </a:solidFill>
              </a:rPr>
              <a:t>DATASET: 10 classes</a:t>
            </a:r>
            <a:endParaRPr b="1" i="1" sz="1100">
              <a:solidFill>
                <a:srgbClr val="434343"/>
              </a:solidFill>
            </a:endParaRPr>
          </a:p>
          <a:p>
            <a:pPr indent="-298450" lvl="0" marL="457200" rtl="0" algn="l">
              <a:spcBef>
                <a:spcPts val="0"/>
              </a:spcBef>
              <a:spcAft>
                <a:spcPts val="0"/>
              </a:spcAft>
              <a:buClr>
                <a:srgbClr val="434343"/>
              </a:buClr>
              <a:buSzPts val="1100"/>
              <a:buChar char="●"/>
            </a:pPr>
            <a:r>
              <a:rPr lang="el" sz="1100">
                <a:solidFill>
                  <a:srgbClr val="434343"/>
                </a:solidFill>
              </a:rPr>
              <a:t>Then, we applied </a:t>
            </a:r>
            <a:r>
              <a:rPr b="1" lang="el" sz="1100">
                <a:solidFill>
                  <a:srgbClr val="434343"/>
                </a:solidFill>
              </a:rPr>
              <a:t>face alignment</a:t>
            </a:r>
            <a:r>
              <a:rPr lang="el" sz="1100">
                <a:solidFill>
                  <a:srgbClr val="434343"/>
                </a:solidFill>
              </a:rPr>
              <a:t> (i.e rotation, scaling, </a:t>
            </a:r>
            <a:r>
              <a:rPr lang="el" sz="1100">
                <a:solidFill>
                  <a:srgbClr val="434343"/>
                </a:solidFill>
              </a:rPr>
              <a:t>translation</a:t>
            </a:r>
            <a:r>
              <a:rPr lang="el" sz="1100">
                <a:solidFill>
                  <a:srgbClr val="434343"/>
                </a:solidFill>
              </a:rPr>
              <a:t> of facial landmarks) on training samples in order to achieve the optimal recognition accuracy.</a:t>
            </a:r>
            <a:endParaRPr sz="1100">
              <a:solidFill>
                <a:srgbClr val="434343"/>
              </a:solidFill>
            </a:endParaRPr>
          </a:p>
          <a:p>
            <a:pPr indent="-298450" lvl="0" marL="457200" rtl="0" algn="l">
              <a:spcBef>
                <a:spcPts val="0"/>
              </a:spcBef>
              <a:spcAft>
                <a:spcPts val="0"/>
              </a:spcAft>
              <a:buClr>
                <a:srgbClr val="434343"/>
              </a:buClr>
              <a:buSzPts val="1100"/>
              <a:buChar char="●"/>
            </a:pPr>
            <a:r>
              <a:rPr lang="el" sz="1100">
                <a:solidFill>
                  <a:srgbClr val="434343"/>
                </a:solidFill>
              </a:rPr>
              <a:t>Nextly, we converted the current dataset to </a:t>
            </a:r>
            <a:r>
              <a:rPr b="1" lang="el" sz="1100">
                <a:solidFill>
                  <a:srgbClr val="434343"/>
                </a:solidFill>
              </a:rPr>
              <a:t>encodings</a:t>
            </a:r>
            <a:r>
              <a:rPr lang="el" sz="1100">
                <a:solidFill>
                  <a:srgbClr val="434343"/>
                </a:solidFill>
              </a:rPr>
              <a:t>. Dlib is responsible for generating a feature vector per image sample.</a:t>
            </a:r>
            <a:endParaRPr sz="1100">
              <a:solidFill>
                <a:srgbClr val="434343"/>
              </a:solidFill>
            </a:endParaRPr>
          </a:p>
          <a:p>
            <a:pPr indent="-298450" lvl="0" marL="457200" rtl="0" algn="l">
              <a:spcBef>
                <a:spcPts val="0"/>
              </a:spcBef>
              <a:spcAft>
                <a:spcPts val="0"/>
              </a:spcAft>
              <a:buClr>
                <a:srgbClr val="434343"/>
              </a:buClr>
              <a:buSzPts val="1100"/>
              <a:buChar char="●"/>
            </a:pPr>
            <a:r>
              <a:rPr lang="el" sz="1100">
                <a:solidFill>
                  <a:srgbClr val="434343"/>
                </a:solidFill>
              </a:rPr>
              <a:t>Hence, we built a matrix where we appended all the training samples. </a:t>
            </a:r>
            <a:endParaRPr sz="1100">
              <a:solidFill>
                <a:srgbClr val="434343"/>
              </a:solidFill>
            </a:endParaRPr>
          </a:p>
          <a:p>
            <a:pPr indent="0" lvl="0" marL="457200" rtl="0" algn="l">
              <a:spcBef>
                <a:spcPts val="0"/>
              </a:spcBef>
              <a:spcAft>
                <a:spcPts val="1200"/>
              </a:spcAft>
              <a:buNone/>
            </a:pPr>
            <a:r>
              <a:t/>
            </a:r>
            <a:endParaRPr/>
          </a:p>
        </p:txBody>
      </p:sp>
      <p:pic>
        <p:nvPicPr>
          <p:cNvPr id="131" name="Google Shape;131;p22"/>
          <p:cNvPicPr preferRelativeResize="0"/>
          <p:nvPr/>
        </p:nvPicPr>
        <p:blipFill>
          <a:blip r:embed="rId3">
            <a:alphaModFix/>
          </a:blip>
          <a:stretch>
            <a:fillRect/>
          </a:stretch>
        </p:blipFill>
        <p:spPr>
          <a:xfrm>
            <a:off x="4914699" y="3175950"/>
            <a:ext cx="3384486" cy="1453700"/>
          </a:xfrm>
          <a:prstGeom prst="rect">
            <a:avLst/>
          </a:prstGeom>
          <a:noFill/>
          <a:ln>
            <a:noFill/>
          </a:ln>
        </p:spPr>
      </p:pic>
      <p:sp>
        <p:nvSpPr>
          <p:cNvPr id="132" name="Google Shape;132;p22"/>
          <p:cNvSpPr txBox="1"/>
          <p:nvPr/>
        </p:nvSpPr>
        <p:spPr>
          <a:xfrm>
            <a:off x="5704000" y="4682875"/>
            <a:ext cx="2952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sz="1000">
                <a:latin typeface="Roboto"/>
                <a:ea typeface="Roboto"/>
                <a:cs typeface="Roboto"/>
                <a:sym typeface="Roboto"/>
              </a:rPr>
              <a:t>Example of face alignment.</a:t>
            </a:r>
            <a:endParaRPr sz="10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Dataset Construction</a:t>
            </a:r>
            <a:endParaRPr/>
          </a:p>
          <a:p>
            <a:pPr indent="0" lvl="0" marL="0" rtl="0" algn="l">
              <a:spcBef>
                <a:spcPts val="0"/>
              </a:spcBef>
              <a:spcAft>
                <a:spcPts val="0"/>
              </a:spcAft>
              <a:buNone/>
            </a:pPr>
            <a:r>
              <a:rPr lang="el" sz="2100"/>
              <a:t>Part 2 - Object Detection</a:t>
            </a:r>
            <a:endParaRPr/>
          </a:p>
        </p:txBody>
      </p:sp>
      <p:sp>
        <p:nvSpPr>
          <p:cNvPr id="138" name="Google Shape;138;p23"/>
          <p:cNvSpPr txBox="1"/>
          <p:nvPr>
            <p:ph idx="1" type="body"/>
          </p:nvPr>
        </p:nvSpPr>
        <p:spPr>
          <a:xfrm>
            <a:off x="4353825" y="820500"/>
            <a:ext cx="4358100" cy="4390200"/>
          </a:xfrm>
          <a:prstGeom prst="rect">
            <a:avLst/>
          </a:prstGeom>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Clr>
                <a:srgbClr val="434343"/>
              </a:buClr>
              <a:buSzPts val="1300"/>
              <a:buChar char="●"/>
            </a:pPr>
            <a:r>
              <a:rPr lang="el">
                <a:solidFill>
                  <a:srgbClr val="434343"/>
                </a:solidFill>
              </a:rPr>
              <a:t>We attempted to build two individual </a:t>
            </a:r>
            <a:r>
              <a:rPr lang="el">
                <a:solidFill>
                  <a:srgbClr val="434343"/>
                </a:solidFill>
              </a:rPr>
              <a:t>datasets</a:t>
            </a:r>
            <a:r>
              <a:rPr lang="el">
                <a:solidFill>
                  <a:srgbClr val="434343"/>
                </a:solidFill>
              </a:rPr>
              <a:t>:</a:t>
            </a:r>
            <a:endParaRPr>
              <a:solidFill>
                <a:srgbClr val="434343"/>
              </a:solidFill>
            </a:endParaRPr>
          </a:p>
          <a:p>
            <a:pPr indent="-311150" lvl="1" marL="914400" rtl="0" algn="l">
              <a:lnSpc>
                <a:spcPct val="115000"/>
              </a:lnSpc>
              <a:spcBef>
                <a:spcPts val="0"/>
              </a:spcBef>
              <a:spcAft>
                <a:spcPts val="0"/>
              </a:spcAft>
              <a:buClr>
                <a:srgbClr val="434343"/>
              </a:buClr>
              <a:buSzPts val="1300"/>
              <a:buChar char="○"/>
            </a:pPr>
            <a:r>
              <a:rPr b="1" lang="el" sz="1300">
                <a:solidFill>
                  <a:srgbClr val="434343"/>
                </a:solidFill>
              </a:rPr>
              <a:t>5 different object classes</a:t>
            </a:r>
            <a:endParaRPr b="1" sz="1300">
              <a:solidFill>
                <a:srgbClr val="434343"/>
              </a:solidFill>
            </a:endParaRPr>
          </a:p>
          <a:p>
            <a:pPr indent="-311150" lvl="1" marL="914400" rtl="0" algn="l">
              <a:lnSpc>
                <a:spcPct val="115000"/>
              </a:lnSpc>
              <a:spcBef>
                <a:spcPts val="0"/>
              </a:spcBef>
              <a:spcAft>
                <a:spcPts val="0"/>
              </a:spcAft>
              <a:buClr>
                <a:srgbClr val="434343"/>
              </a:buClr>
              <a:buSzPts val="1300"/>
              <a:buChar char="○"/>
            </a:pPr>
            <a:r>
              <a:rPr b="1" lang="el" sz="1300">
                <a:solidFill>
                  <a:srgbClr val="434343"/>
                </a:solidFill>
              </a:rPr>
              <a:t>a single object class (surgery mask)</a:t>
            </a:r>
            <a:endParaRPr b="1" sz="1300">
              <a:solidFill>
                <a:srgbClr val="434343"/>
              </a:solidFill>
            </a:endParaRPr>
          </a:p>
          <a:p>
            <a:pPr indent="-311150" lvl="0" marL="457200" rtl="0" algn="l">
              <a:lnSpc>
                <a:spcPct val="115000"/>
              </a:lnSpc>
              <a:spcBef>
                <a:spcPts val="0"/>
              </a:spcBef>
              <a:spcAft>
                <a:spcPts val="0"/>
              </a:spcAft>
              <a:buClr>
                <a:srgbClr val="434343"/>
              </a:buClr>
              <a:buSzPts val="1300"/>
              <a:buChar char="●"/>
            </a:pPr>
            <a:r>
              <a:rPr lang="el">
                <a:solidFill>
                  <a:srgbClr val="434343"/>
                </a:solidFill>
              </a:rPr>
              <a:t>The data construction process was totally based on the usage of the </a:t>
            </a:r>
            <a:r>
              <a:rPr b="1" lang="el">
                <a:solidFill>
                  <a:srgbClr val="434343"/>
                </a:solidFill>
              </a:rPr>
              <a:t>OpenCV-Video-Label </a:t>
            </a:r>
            <a:r>
              <a:rPr lang="el">
                <a:solidFill>
                  <a:srgbClr val="434343"/>
                </a:solidFill>
              </a:rPr>
              <a:t>annotation tool.</a:t>
            </a:r>
            <a:endParaRPr>
              <a:solidFill>
                <a:srgbClr val="434343"/>
              </a:solidFill>
            </a:endParaRPr>
          </a:p>
          <a:p>
            <a:pPr indent="-311150" lvl="0" marL="457200" rtl="0" algn="l">
              <a:lnSpc>
                <a:spcPct val="115000"/>
              </a:lnSpc>
              <a:spcBef>
                <a:spcPts val="0"/>
              </a:spcBef>
              <a:spcAft>
                <a:spcPts val="0"/>
              </a:spcAft>
              <a:buClr>
                <a:srgbClr val="434343"/>
              </a:buClr>
              <a:buSzPts val="1300"/>
              <a:buChar char="●"/>
            </a:pPr>
            <a:r>
              <a:rPr lang="el">
                <a:solidFill>
                  <a:srgbClr val="434343"/>
                </a:solidFill>
              </a:rPr>
              <a:t>The dataset that has been constructed contains image samples and </a:t>
            </a:r>
            <a:r>
              <a:rPr b="1" lang="el">
                <a:solidFill>
                  <a:srgbClr val="434343"/>
                </a:solidFill>
              </a:rPr>
              <a:t>xml</a:t>
            </a:r>
            <a:r>
              <a:rPr lang="el">
                <a:solidFill>
                  <a:srgbClr val="434343"/>
                </a:solidFill>
              </a:rPr>
              <a:t> files, which contain the class name and the precise bounding box coordinates that encloses the object within every image.</a:t>
            </a:r>
            <a:endParaRPr sz="1500">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Face Recognition: Classifier Training</a:t>
            </a:r>
            <a:endParaRPr/>
          </a:p>
        </p:txBody>
      </p:sp>
      <p:sp>
        <p:nvSpPr>
          <p:cNvPr id="144" name="Google Shape;144;p24"/>
          <p:cNvSpPr txBox="1"/>
          <p:nvPr/>
        </p:nvSpPr>
        <p:spPr>
          <a:xfrm>
            <a:off x="185775" y="1496525"/>
            <a:ext cx="8800800" cy="32124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After generating faces encodings, an </a:t>
            </a:r>
            <a:r>
              <a:rPr b="1" lang="el">
                <a:solidFill>
                  <a:srgbClr val="434343"/>
                </a:solidFill>
                <a:latin typeface="Roboto"/>
                <a:ea typeface="Roboto"/>
                <a:cs typeface="Roboto"/>
                <a:sym typeface="Roboto"/>
              </a:rPr>
              <a:t>ML classifier</a:t>
            </a:r>
            <a:r>
              <a:rPr lang="el">
                <a:solidFill>
                  <a:srgbClr val="434343"/>
                </a:solidFill>
                <a:latin typeface="Roboto"/>
                <a:ea typeface="Roboto"/>
                <a:cs typeface="Roboto"/>
                <a:sym typeface="Roboto"/>
              </a:rPr>
              <a:t> is being trained, in order to make probabilistic predictions for every detected face in the input video. </a:t>
            </a:r>
            <a:endParaRPr>
              <a:solidFill>
                <a:srgbClr val="434343"/>
              </a:solidFill>
              <a:latin typeface="Roboto"/>
              <a:ea typeface="Roboto"/>
              <a:cs typeface="Roboto"/>
              <a:sym typeface="Roboto"/>
            </a:endParaRPr>
          </a:p>
          <a:p>
            <a:pPr indent="-317500" lvl="0" marL="457200" rtl="0" algn="l">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Training is being conducted on encodings in association to the corresponding class name.</a:t>
            </a:r>
            <a:endParaRPr>
              <a:solidFill>
                <a:srgbClr val="434343"/>
              </a:solidFill>
              <a:latin typeface="Roboto"/>
              <a:ea typeface="Roboto"/>
              <a:cs typeface="Roboto"/>
              <a:sym typeface="Roboto"/>
            </a:endParaRPr>
          </a:p>
          <a:p>
            <a:pPr indent="-317500" lvl="0" marL="457200" rtl="0" algn="l">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According to bibliography, </a:t>
            </a:r>
            <a:r>
              <a:rPr b="1" lang="el">
                <a:solidFill>
                  <a:srgbClr val="434343"/>
                </a:solidFill>
                <a:latin typeface="Roboto"/>
                <a:ea typeface="Roboto"/>
                <a:cs typeface="Roboto"/>
                <a:sym typeface="Roboto"/>
              </a:rPr>
              <a:t>Support Vector Machines (SVM)</a:t>
            </a:r>
            <a:r>
              <a:rPr lang="el">
                <a:solidFill>
                  <a:srgbClr val="434343"/>
                </a:solidFill>
                <a:latin typeface="Roboto"/>
                <a:ea typeface="Roboto"/>
                <a:cs typeface="Roboto"/>
                <a:sym typeface="Roboto"/>
              </a:rPr>
              <a:t> and K-Nearest Neighbours (KNN)  have been proven the most efficient classifiers for encodings classification. </a:t>
            </a:r>
            <a:endParaRPr>
              <a:solidFill>
                <a:srgbClr val="434343"/>
              </a:solidFill>
              <a:latin typeface="Roboto"/>
              <a:ea typeface="Roboto"/>
              <a:cs typeface="Roboto"/>
              <a:sym typeface="Roboto"/>
            </a:endParaRPr>
          </a:p>
          <a:p>
            <a:pPr indent="-317500" lvl="0" marL="457200" rtl="0" algn="l">
              <a:lnSpc>
                <a:spcPct val="115000"/>
              </a:lnSpc>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Therefore, we conducted a classifier comparison between SVM and KNN and we decided that the optimal classifier - in terms of time and accuracy - is SVM.</a:t>
            </a:r>
            <a:endParaRPr>
              <a:solidFill>
                <a:srgbClr val="434343"/>
              </a:solidFill>
              <a:latin typeface="Roboto"/>
              <a:ea typeface="Roboto"/>
              <a:cs typeface="Roboto"/>
              <a:sym typeface="Roboto"/>
            </a:endParaRPr>
          </a:p>
          <a:p>
            <a:pPr indent="-317500" lvl="0" marL="457200" rtl="0" algn="l">
              <a:lnSpc>
                <a:spcPct val="115000"/>
              </a:lnSpc>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Also, we observed that the </a:t>
            </a:r>
            <a:r>
              <a:rPr b="1" lang="el">
                <a:solidFill>
                  <a:srgbClr val="434343"/>
                </a:solidFill>
                <a:latin typeface="Roboto"/>
                <a:ea typeface="Roboto"/>
                <a:cs typeface="Roboto"/>
                <a:sym typeface="Roboto"/>
              </a:rPr>
              <a:t>class number</a:t>
            </a:r>
            <a:r>
              <a:rPr lang="el">
                <a:solidFill>
                  <a:srgbClr val="434343"/>
                </a:solidFill>
                <a:latin typeface="Roboto"/>
                <a:ea typeface="Roboto"/>
                <a:cs typeface="Roboto"/>
                <a:sym typeface="Roboto"/>
              </a:rPr>
              <a:t> reflects on results.</a:t>
            </a:r>
            <a:endParaRPr>
              <a:solidFill>
                <a:srgbClr val="434343"/>
              </a:solidFill>
              <a:latin typeface="Roboto"/>
              <a:ea typeface="Roboto"/>
              <a:cs typeface="Roboto"/>
              <a:sym typeface="Roboto"/>
            </a:endParaRPr>
          </a:p>
          <a:p>
            <a:pPr indent="-317500" lvl="1" marL="914400" rtl="0" algn="l">
              <a:lnSpc>
                <a:spcPct val="115000"/>
              </a:lnSpc>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extremely low class number (e.g &lt;  5) could cause an increase of FP predictions, </a:t>
            </a:r>
            <a:endParaRPr>
              <a:solidFill>
                <a:srgbClr val="434343"/>
              </a:solidFill>
              <a:latin typeface="Roboto"/>
              <a:ea typeface="Roboto"/>
              <a:cs typeface="Roboto"/>
              <a:sym typeface="Roboto"/>
            </a:endParaRPr>
          </a:p>
          <a:p>
            <a:pPr indent="-317500" lvl="1" marL="914400" rtl="0" algn="l">
              <a:lnSpc>
                <a:spcPct val="115000"/>
              </a:lnSpc>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extremely high class number could result in significant delay during the FR sub-process. </a:t>
            </a:r>
            <a:endParaRPr>
              <a:solidFill>
                <a:srgbClr val="434343"/>
              </a:solidFill>
              <a:latin typeface="Roboto"/>
              <a:ea typeface="Roboto"/>
              <a:cs typeface="Roboto"/>
              <a:sym typeface="Roboto"/>
            </a:endParaRPr>
          </a:p>
          <a:p>
            <a:pPr indent="-317500" lvl="0" marL="457200" rtl="0" algn="l">
              <a:lnSpc>
                <a:spcPct val="115000"/>
              </a:lnSpc>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Hence, we further experimented with the class number through the SVM training process as well as the recognition process.</a:t>
            </a:r>
            <a:endParaRPr>
              <a:solidFill>
                <a:srgbClr val="434343"/>
              </a:solidFill>
              <a:latin typeface="Roboto"/>
              <a:ea typeface="Roboto"/>
              <a:cs typeface="Roboto"/>
              <a:sym typeface="Roboto"/>
            </a:endParaRPr>
          </a:p>
          <a:p>
            <a:pPr indent="0" lvl="0" marL="457200" rtl="0" algn="l">
              <a:spcBef>
                <a:spcPts val="0"/>
              </a:spcBef>
              <a:spcAft>
                <a:spcPts val="0"/>
              </a:spcAft>
              <a:buNone/>
            </a:pPr>
            <a:r>
              <a:t/>
            </a:r>
            <a:endParaRPr>
              <a:solidFill>
                <a:srgbClr val="434343"/>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nvSpPr>
        <p:spPr>
          <a:xfrm>
            <a:off x="138975" y="197500"/>
            <a:ext cx="82506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317500" lvl="0" marL="457200" rtl="0" algn="l">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The above table shows training and recognition time for the same input but different class numbers. </a:t>
            </a:r>
            <a:endParaRPr>
              <a:solidFill>
                <a:srgbClr val="434343"/>
              </a:solidFill>
              <a:latin typeface="Roboto"/>
              <a:ea typeface="Roboto"/>
              <a:cs typeface="Roboto"/>
              <a:sym typeface="Roboto"/>
            </a:endParaRPr>
          </a:p>
          <a:p>
            <a:pPr indent="-317500" lvl="0" marL="457200" rtl="0" algn="l">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For the cases of 650 and 6500 classes we attempted to train two individual classifiers instead of one. </a:t>
            </a:r>
            <a:endParaRPr>
              <a:solidFill>
                <a:srgbClr val="434343"/>
              </a:solidFill>
              <a:latin typeface="Roboto"/>
              <a:ea typeface="Roboto"/>
              <a:cs typeface="Roboto"/>
              <a:sym typeface="Roboto"/>
            </a:endParaRPr>
          </a:p>
          <a:p>
            <a:pPr indent="-317500" lvl="0" marL="457200" rtl="0" algn="l">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We decided that the total number of classes per classifier shouldn't exceed 600, in order to avoid time-consuming sub-processes.</a:t>
            </a:r>
            <a:endParaRPr>
              <a:solidFill>
                <a:srgbClr val="434343"/>
              </a:solidFill>
              <a:latin typeface="Roboto"/>
              <a:ea typeface="Roboto"/>
              <a:cs typeface="Roboto"/>
              <a:sym typeface="Roboto"/>
            </a:endParaRPr>
          </a:p>
          <a:p>
            <a:pPr indent="-317500" lvl="0" marL="457200" rtl="0" algn="l">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Finally, we noticed that splitting a heavy data set to two or more classifiers addressed the delay issues, for both training and recognition processes.</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p:txBody>
      </p:sp>
      <p:pic>
        <p:nvPicPr>
          <p:cNvPr id="150" name="Google Shape;150;p25"/>
          <p:cNvPicPr preferRelativeResize="0"/>
          <p:nvPr/>
        </p:nvPicPr>
        <p:blipFill>
          <a:blip r:embed="rId3">
            <a:alphaModFix/>
          </a:blip>
          <a:stretch>
            <a:fillRect/>
          </a:stretch>
        </p:blipFill>
        <p:spPr>
          <a:xfrm>
            <a:off x="2274075" y="313900"/>
            <a:ext cx="4214500" cy="1664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354625"/>
            <a:ext cx="8800800" cy="80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l" sz="2420"/>
              <a:t>Face Recognition: Predictions </a:t>
            </a:r>
            <a:r>
              <a:rPr lang="el" sz="2420"/>
              <a:t>Filtering </a:t>
            </a:r>
            <a:endParaRPr sz="2420"/>
          </a:p>
          <a:p>
            <a:pPr indent="0" lvl="0" marL="0" rtl="0" algn="l">
              <a:spcBef>
                <a:spcPts val="0"/>
              </a:spcBef>
              <a:spcAft>
                <a:spcPts val="0"/>
              </a:spcAft>
              <a:buSzPts val="990"/>
              <a:buNone/>
            </a:pPr>
            <a:r>
              <a:t/>
            </a:r>
            <a:endParaRPr sz="2420"/>
          </a:p>
        </p:txBody>
      </p:sp>
      <p:sp>
        <p:nvSpPr>
          <p:cNvPr id="156" name="Google Shape;156;p26"/>
          <p:cNvSpPr txBox="1"/>
          <p:nvPr/>
        </p:nvSpPr>
        <p:spPr>
          <a:xfrm>
            <a:off x="109725" y="1543325"/>
            <a:ext cx="4189800" cy="32847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434343"/>
              </a:buClr>
              <a:buSzPts val="1200"/>
              <a:buFont typeface="Roboto"/>
              <a:buChar char="●"/>
            </a:pPr>
            <a:r>
              <a:rPr lang="el" sz="1200">
                <a:solidFill>
                  <a:srgbClr val="434343"/>
                </a:solidFill>
                <a:latin typeface="Roboto"/>
                <a:ea typeface="Roboto"/>
                <a:cs typeface="Roboto"/>
                <a:sym typeface="Roboto"/>
              </a:rPr>
              <a:t>For every detected face in a frame the classifier predicts a probability value (confidence) for each class in the data set.</a:t>
            </a:r>
            <a:endParaRPr sz="1200">
              <a:solidFill>
                <a:srgbClr val="434343"/>
              </a:solidFill>
              <a:latin typeface="Roboto"/>
              <a:ea typeface="Roboto"/>
              <a:cs typeface="Roboto"/>
              <a:sym typeface="Roboto"/>
            </a:endParaRPr>
          </a:p>
          <a:p>
            <a:pPr indent="-304800" lvl="0" marL="457200" rtl="0" algn="l">
              <a:lnSpc>
                <a:spcPct val="115000"/>
              </a:lnSpc>
              <a:spcBef>
                <a:spcPts val="0"/>
              </a:spcBef>
              <a:spcAft>
                <a:spcPts val="0"/>
              </a:spcAft>
              <a:buClr>
                <a:srgbClr val="434343"/>
              </a:buClr>
              <a:buSzPts val="1200"/>
              <a:buFont typeface="Roboto"/>
              <a:buChar char="●"/>
            </a:pPr>
            <a:r>
              <a:rPr lang="el" sz="1200">
                <a:solidFill>
                  <a:srgbClr val="434343"/>
                </a:solidFill>
                <a:latin typeface="Roboto"/>
                <a:ea typeface="Roboto"/>
                <a:cs typeface="Roboto"/>
                <a:sym typeface="Roboto"/>
              </a:rPr>
              <a:t>Face identification results from the highest confidence value among all classes. </a:t>
            </a:r>
            <a:endParaRPr b="1" sz="1100">
              <a:solidFill>
                <a:srgbClr val="434343"/>
              </a:solidFill>
              <a:latin typeface="Roboto"/>
              <a:ea typeface="Roboto"/>
              <a:cs typeface="Roboto"/>
              <a:sym typeface="Roboto"/>
            </a:endParaRPr>
          </a:p>
          <a:p>
            <a:pPr indent="-304800" lvl="0" marL="457200" rtl="0" algn="l">
              <a:lnSpc>
                <a:spcPct val="115000"/>
              </a:lnSpc>
              <a:spcBef>
                <a:spcPts val="0"/>
              </a:spcBef>
              <a:spcAft>
                <a:spcPts val="0"/>
              </a:spcAft>
              <a:buClr>
                <a:srgbClr val="434343"/>
              </a:buClr>
              <a:buSzPts val="1200"/>
              <a:buFont typeface="Roboto"/>
              <a:buChar char="●"/>
            </a:pPr>
            <a:r>
              <a:rPr b="1" lang="el" sz="1200">
                <a:solidFill>
                  <a:srgbClr val="434343"/>
                </a:solidFill>
                <a:latin typeface="Roboto"/>
                <a:ea typeface="Roboto"/>
                <a:cs typeface="Roboto"/>
                <a:sym typeface="Roboto"/>
              </a:rPr>
              <a:t>Prediction flickering</a:t>
            </a:r>
            <a:r>
              <a:rPr lang="el" sz="1200">
                <a:solidFill>
                  <a:srgbClr val="434343"/>
                </a:solidFill>
                <a:latin typeface="Roboto"/>
                <a:ea typeface="Roboto"/>
                <a:cs typeface="Roboto"/>
                <a:sym typeface="Roboto"/>
              </a:rPr>
              <a:t> (i.e inconsistency of face identification through frames) is a common phenomenon in most FR systems. </a:t>
            </a:r>
            <a:endParaRPr sz="1200">
              <a:solidFill>
                <a:srgbClr val="434343"/>
              </a:solidFill>
              <a:latin typeface="Roboto"/>
              <a:ea typeface="Roboto"/>
              <a:cs typeface="Roboto"/>
              <a:sym typeface="Roboto"/>
            </a:endParaRPr>
          </a:p>
          <a:p>
            <a:pPr indent="-304800" lvl="0" marL="457200" rtl="0" algn="l">
              <a:lnSpc>
                <a:spcPct val="115000"/>
              </a:lnSpc>
              <a:spcBef>
                <a:spcPts val="0"/>
              </a:spcBef>
              <a:spcAft>
                <a:spcPts val="0"/>
              </a:spcAft>
              <a:buClr>
                <a:srgbClr val="434343"/>
              </a:buClr>
              <a:buSzPts val="1200"/>
              <a:buFont typeface="Roboto"/>
              <a:buChar char="●"/>
            </a:pPr>
            <a:r>
              <a:rPr lang="el" sz="1200">
                <a:solidFill>
                  <a:srgbClr val="434343"/>
                </a:solidFill>
                <a:latin typeface="Roboto"/>
                <a:ea typeface="Roboto"/>
                <a:cs typeface="Roboto"/>
                <a:sym typeface="Roboto"/>
              </a:rPr>
              <a:t>Thus, we incorporated a filtering algorithm.</a:t>
            </a:r>
            <a:endParaRPr sz="1200">
              <a:solidFill>
                <a:srgbClr val="434343"/>
              </a:solidFill>
              <a:latin typeface="Roboto"/>
              <a:ea typeface="Roboto"/>
              <a:cs typeface="Roboto"/>
              <a:sym typeface="Roboto"/>
            </a:endParaRPr>
          </a:p>
          <a:p>
            <a:pPr indent="-304800" lvl="0" marL="457200" rtl="0" algn="l">
              <a:lnSpc>
                <a:spcPct val="115000"/>
              </a:lnSpc>
              <a:spcBef>
                <a:spcPts val="0"/>
              </a:spcBef>
              <a:spcAft>
                <a:spcPts val="0"/>
              </a:spcAft>
              <a:buClr>
                <a:srgbClr val="434343"/>
              </a:buClr>
              <a:buSzPts val="1200"/>
              <a:buFont typeface="Roboto"/>
              <a:buChar char="●"/>
            </a:pPr>
            <a:r>
              <a:rPr lang="el" sz="1200">
                <a:solidFill>
                  <a:srgbClr val="434343"/>
                </a:solidFill>
                <a:latin typeface="Roboto"/>
                <a:ea typeface="Roboto"/>
                <a:cs typeface="Roboto"/>
                <a:sym typeface="Roboto"/>
              </a:rPr>
              <a:t>The next figure shows the confidence diagram for a TP case. After applying the algorithm, the confidence values have been smoothed, while the flickering phenomenon has been eliminated.</a:t>
            </a:r>
            <a:endParaRPr sz="1200">
              <a:solidFill>
                <a:srgbClr val="434343"/>
              </a:solidFill>
              <a:latin typeface="Roboto"/>
              <a:ea typeface="Roboto"/>
              <a:cs typeface="Roboto"/>
              <a:sym typeface="Roboto"/>
            </a:endParaRPr>
          </a:p>
          <a:p>
            <a:pPr indent="0" lvl="0" marL="457200" rtl="0" algn="l">
              <a:lnSpc>
                <a:spcPct val="115000"/>
              </a:lnSpc>
              <a:spcBef>
                <a:spcPts val="1200"/>
              </a:spcBef>
              <a:spcAft>
                <a:spcPts val="0"/>
              </a:spcAft>
              <a:buNone/>
            </a:pPr>
            <a:r>
              <a:t/>
            </a:r>
            <a:endParaRPr sz="1200">
              <a:solidFill>
                <a:srgbClr val="434343"/>
              </a:solidFill>
              <a:latin typeface="Roboto"/>
              <a:ea typeface="Roboto"/>
              <a:cs typeface="Roboto"/>
              <a:sym typeface="Roboto"/>
            </a:endParaRPr>
          </a:p>
        </p:txBody>
      </p:sp>
      <p:pic>
        <p:nvPicPr>
          <p:cNvPr id="157" name="Google Shape;157;p26"/>
          <p:cNvPicPr preferRelativeResize="0"/>
          <p:nvPr/>
        </p:nvPicPr>
        <p:blipFill>
          <a:blip r:embed="rId3">
            <a:alphaModFix/>
          </a:blip>
          <a:stretch>
            <a:fillRect/>
          </a:stretch>
        </p:blipFill>
        <p:spPr>
          <a:xfrm>
            <a:off x="4439850" y="1311250"/>
            <a:ext cx="4517400" cy="3760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25" y="500925"/>
            <a:ext cx="8520600" cy="62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Face Recognition: Output</a:t>
            </a:r>
            <a:endParaRPr sz="2100"/>
          </a:p>
          <a:p>
            <a:pPr indent="0" lvl="0" marL="0" rtl="0" algn="l">
              <a:spcBef>
                <a:spcPts val="0"/>
              </a:spcBef>
              <a:spcAft>
                <a:spcPts val="0"/>
              </a:spcAft>
              <a:buNone/>
            </a:pPr>
            <a:r>
              <a:t/>
            </a:r>
            <a:endParaRPr/>
          </a:p>
        </p:txBody>
      </p:sp>
      <p:sp>
        <p:nvSpPr>
          <p:cNvPr id="163" name="Google Shape;163;p27"/>
          <p:cNvSpPr txBox="1"/>
          <p:nvPr/>
        </p:nvSpPr>
        <p:spPr>
          <a:xfrm>
            <a:off x="185775" y="1496525"/>
            <a:ext cx="8646600" cy="2626200"/>
          </a:xfrm>
          <a:prstGeom prst="rect">
            <a:avLst/>
          </a:prstGeom>
          <a:noFill/>
          <a:ln>
            <a:noFill/>
          </a:ln>
        </p:spPr>
        <p:txBody>
          <a:bodyPr anchorCtr="0" anchor="t" bIns="91425" lIns="91425" spcFirstLastPara="1" rIns="91425" wrap="square" tIns="91425">
            <a:spAutoFit/>
          </a:bodyPr>
          <a:lstStyle/>
          <a:p>
            <a:pPr indent="-304800" lvl="0" marL="457200" rtl="0" algn="l">
              <a:lnSpc>
                <a:spcPct val="95000"/>
              </a:lnSpc>
              <a:spcBef>
                <a:spcPts val="0"/>
              </a:spcBef>
              <a:spcAft>
                <a:spcPts val="0"/>
              </a:spcAft>
              <a:buClr>
                <a:srgbClr val="434343"/>
              </a:buClr>
              <a:buSzPts val="1200"/>
              <a:buFont typeface="Roboto"/>
              <a:buChar char="●"/>
            </a:pPr>
            <a:r>
              <a:rPr lang="el" sz="1200">
                <a:solidFill>
                  <a:srgbClr val="434343"/>
                </a:solidFill>
                <a:latin typeface="Roboto"/>
                <a:ea typeface="Roboto"/>
                <a:cs typeface="Roboto"/>
                <a:sym typeface="Roboto"/>
              </a:rPr>
              <a:t>As soon as an input video is being proceed for facial recognition, we extract knowledge for both </a:t>
            </a:r>
            <a:r>
              <a:rPr b="1" lang="el" sz="1200">
                <a:solidFill>
                  <a:srgbClr val="434343"/>
                </a:solidFill>
                <a:latin typeface="Roboto"/>
                <a:ea typeface="Roboto"/>
                <a:cs typeface="Roboto"/>
                <a:sym typeface="Roboto"/>
              </a:rPr>
              <a:t>“known” faces</a:t>
            </a:r>
            <a:r>
              <a:rPr lang="el" sz="1200">
                <a:solidFill>
                  <a:srgbClr val="434343"/>
                </a:solidFill>
                <a:latin typeface="Roboto"/>
                <a:ea typeface="Roboto"/>
                <a:cs typeface="Roboto"/>
                <a:sym typeface="Roboto"/>
              </a:rPr>
              <a:t> (i.e  dataset classes) and</a:t>
            </a:r>
            <a:r>
              <a:rPr b="1" lang="el" sz="1200">
                <a:solidFill>
                  <a:srgbClr val="434343"/>
                </a:solidFill>
                <a:latin typeface="Roboto"/>
                <a:ea typeface="Roboto"/>
                <a:cs typeface="Roboto"/>
                <a:sym typeface="Roboto"/>
              </a:rPr>
              <a:t> “unknown” faces</a:t>
            </a:r>
            <a:r>
              <a:rPr lang="el" sz="1200">
                <a:solidFill>
                  <a:srgbClr val="434343"/>
                </a:solidFill>
                <a:latin typeface="Roboto"/>
                <a:ea typeface="Roboto"/>
                <a:cs typeface="Roboto"/>
                <a:sym typeface="Roboto"/>
              </a:rPr>
              <a:t>, which are</a:t>
            </a:r>
            <a:r>
              <a:rPr lang="el" sz="1200">
                <a:solidFill>
                  <a:srgbClr val="434343"/>
                </a:solidFill>
                <a:latin typeface="Roboto"/>
                <a:ea typeface="Roboto"/>
                <a:cs typeface="Roboto"/>
                <a:sym typeface="Roboto"/>
              </a:rPr>
              <a:t> not included in the dataset, yet. </a:t>
            </a:r>
            <a:endParaRPr sz="1200">
              <a:solidFill>
                <a:srgbClr val="434343"/>
              </a:solidFill>
              <a:latin typeface="Roboto"/>
              <a:ea typeface="Roboto"/>
              <a:cs typeface="Roboto"/>
              <a:sym typeface="Roboto"/>
            </a:endParaRPr>
          </a:p>
          <a:p>
            <a:pPr indent="-304800" lvl="0" marL="457200" rtl="0" algn="l">
              <a:lnSpc>
                <a:spcPct val="95000"/>
              </a:lnSpc>
              <a:spcBef>
                <a:spcPts val="0"/>
              </a:spcBef>
              <a:spcAft>
                <a:spcPts val="0"/>
              </a:spcAft>
              <a:buClr>
                <a:srgbClr val="434343"/>
              </a:buClr>
              <a:buSzPts val="1200"/>
              <a:buFont typeface="Roboto"/>
              <a:buChar char="●"/>
            </a:pPr>
            <a:r>
              <a:rPr lang="el" sz="1200">
                <a:solidFill>
                  <a:srgbClr val="434343"/>
                </a:solidFill>
                <a:latin typeface="Roboto"/>
                <a:ea typeface="Roboto"/>
                <a:cs typeface="Roboto"/>
                <a:sym typeface="Roboto"/>
              </a:rPr>
              <a:t>When the FR process finishes, we export:</a:t>
            </a:r>
            <a:endParaRPr sz="1200">
              <a:solidFill>
                <a:srgbClr val="434343"/>
              </a:solidFill>
              <a:latin typeface="Roboto"/>
              <a:ea typeface="Roboto"/>
              <a:cs typeface="Roboto"/>
              <a:sym typeface="Roboto"/>
            </a:endParaRPr>
          </a:p>
          <a:p>
            <a:pPr indent="-304800" lvl="1" marL="1371600" rtl="0" algn="l">
              <a:lnSpc>
                <a:spcPct val="95000"/>
              </a:lnSpc>
              <a:spcBef>
                <a:spcPts val="0"/>
              </a:spcBef>
              <a:spcAft>
                <a:spcPts val="0"/>
              </a:spcAft>
              <a:buClr>
                <a:srgbClr val="434343"/>
              </a:buClr>
              <a:buSzPts val="1200"/>
              <a:buFont typeface="Roboto"/>
              <a:buChar char="○"/>
            </a:pPr>
            <a:r>
              <a:rPr lang="el" sz="1200">
                <a:solidFill>
                  <a:srgbClr val="434343"/>
                </a:solidFill>
                <a:latin typeface="Roboto"/>
                <a:ea typeface="Roboto"/>
                <a:cs typeface="Roboto"/>
                <a:sym typeface="Roboto"/>
              </a:rPr>
              <a:t>The actual frames as well as the precise coordinates, where the “known” faces have appeared.</a:t>
            </a:r>
            <a:endParaRPr sz="1200">
              <a:solidFill>
                <a:srgbClr val="434343"/>
              </a:solidFill>
              <a:latin typeface="Roboto"/>
              <a:ea typeface="Roboto"/>
              <a:cs typeface="Roboto"/>
              <a:sym typeface="Roboto"/>
            </a:endParaRPr>
          </a:p>
          <a:p>
            <a:pPr indent="-304800" lvl="1" marL="1371600" rtl="0" algn="l">
              <a:lnSpc>
                <a:spcPct val="95000"/>
              </a:lnSpc>
              <a:spcBef>
                <a:spcPts val="0"/>
              </a:spcBef>
              <a:spcAft>
                <a:spcPts val="0"/>
              </a:spcAft>
              <a:buClr>
                <a:srgbClr val="434343"/>
              </a:buClr>
              <a:buSzPts val="1200"/>
              <a:buFont typeface="Roboto"/>
              <a:buChar char="○"/>
            </a:pPr>
            <a:r>
              <a:rPr lang="el" sz="1200">
                <a:solidFill>
                  <a:srgbClr val="434343"/>
                </a:solidFill>
                <a:latin typeface="Roboto"/>
                <a:ea typeface="Roboto"/>
                <a:cs typeface="Roboto"/>
                <a:sym typeface="Roboto"/>
              </a:rPr>
              <a:t>The “known” faces in the video followed by: i. a list of the frames where they appear and ii. their coordinates.</a:t>
            </a:r>
            <a:endParaRPr sz="1200">
              <a:solidFill>
                <a:srgbClr val="434343"/>
              </a:solidFill>
              <a:latin typeface="Roboto"/>
              <a:ea typeface="Roboto"/>
              <a:cs typeface="Roboto"/>
              <a:sym typeface="Roboto"/>
            </a:endParaRPr>
          </a:p>
          <a:p>
            <a:pPr indent="-304800" lvl="1" marL="1371600" rtl="0" algn="l">
              <a:lnSpc>
                <a:spcPct val="95000"/>
              </a:lnSpc>
              <a:spcBef>
                <a:spcPts val="0"/>
              </a:spcBef>
              <a:spcAft>
                <a:spcPts val="0"/>
              </a:spcAft>
              <a:buClr>
                <a:srgbClr val="434343"/>
              </a:buClr>
              <a:buSzPts val="1200"/>
              <a:buFont typeface="Roboto"/>
              <a:buChar char="○"/>
            </a:pPr>
            <a:r>
              <a:rPr lang="el" sz="1200">
                <a:solidFill>
                  <a:srgbClr val="434343"/>
                </a:solidFill>
                <a:latin typeface="Roboto"/>
                <a:ea typeface="Roboto"/>
                <a:cs typeface="Roboto"/>
                <a:sym typeface="Roboto"/>
              </a:rPr>
              <a:t>The encodings of the “unknown” faces that appear in the video followed by their coordinates.</a:t>
            </a:r>
            <a:endParaRPr sz="1200">
              <a:solidFill>
                <a:srgbClr val="434343"/>
              </a:solidFill>
              <a:latin typeface="Roboto"/>
              <a:ea typeface="Roboto"/>
              <a:cs typeface="Roboto"/>
              <a:sym typeface="Roboto"/>
            </a:endParaRPr>
          </a:p>
          <a:p>
            <a:pPr indent="-304800" lvl="1" marL="1371600" rtl="0" algn="l">
              <a:lnSpc>
                <a:spcPct val="95000"/>
              </a:lnSpc>
              <a:spcBef>
                <a:spcPts val="0"/>
              </a:spcBef>
              <a:spcAft>
                <a:spcPts val="0"/>
              </a:spcAft>
              <a:buClr>
                <a:srgbClr val="434343"/>
              </a:buClr>
              <a:buSzPts val="1200"/>
              <a:buFont typeface="Roboto"/>
              <a:buChar char="○"/>
            </a:pPr>
            <a:r>
              <a:rPr lang="el" sz="1200">
                <a:solidFill>
                  <a:srgbClr val="434343"/>
                </a:solidFill>
                <a:latin typeface="Roboto"/>
                <a:ea typeface="Roboto"/>
                <a:cs typeface="Roboto"/>
                <a:sym typeface="Roboto"/>
              </a:rPr>
              <a:t>An annotated video.</a:t>
            </a:r>
            <a:endParaRPr sz="1200">
              <a:solidFill>
                <a:srgbClr val="434343"/>
              </a:solidFill>
              <a:latin typeface="Roboto"/>
              <a:ea typeface="Roboto"/>
              <a:cs typeface="Roboto"/>
              <a:sym typeface="Roboto"/>
            </a:endParaRPr>
          </a:p>
          <a:p>
            <a:pPr indent="0" lvl="0" marL="0" rtl="0" algn="l">
              <a:spcBef>
                <a:spcPts val="1200"/>
              </a:spcBef>
              <a:spcAft>
                <a:spcPts val="0"/>
              </a:spcAft>
              <a:buNone/>
            </a:pPr>
            <a:r>
              <a:t/>
            </a:r>
            <a:endParaRPr sz="1200">
              <a:solidFill>
                <a:srgbClr val="434343"/>
              </a:solidFill>
              <a:latin typeface="Roboto"/>
              <a:ea typeface="Roboto"/>
              <a:cs typeface="Roboto"/>
              <a:sym typeface="Roboto"/>
            </a:endParaRPr>
          </a:p>
          <a:p>
            <a:pPr indent="0" lvl="0" marL="914400" rtl="0" algn="l">
              <a:lnSpc>
                <a:spcPct val="95000"/>
              </a:lnSpc>
              <a:spcBef>
                <a:spcPts val="0"/>
              </a:spcBef>
              <a:spcAft>
                <a:spcPts val="0"/>
              </a:spcAft>
              <a:buNone/>
            </a:pPr>
            <a:r>
              <a:t/>
            </a:r>
            <a:endParaRPr sz="1200">
              <a:solidFill>
                <a:srgbClr val="434343"/>
              </a:solidFill>
              <a:latin typeface="Roboto"/>
              <a:ea typeface="Roboto"/>
              <a:cs typeface="Roboto"/>
              <a:sym typeface="Roboto"/>
            </a:endParaRPr>
          </a:p>
          <a:p>
            <a:pPr indent="0" lvl="0" marL="0" rtl="0" algn="l">
              <a:spcBef>
                <a:spcPts val="1200"/>
              </a:spcBef>
              <a:spcAft>
                <a:spcPts val="0"/>
              </a:spcAft>
              <a:buNone/>
            </a:pPr>
            <a:r>
              <a:t/>
            </a:r>
            <a:endParaRPr sz="1200">
              <a:solidFill>
                <a:srgbClr val="434343"/>
              </a:solidFill>
              <a:latin typeface="Roboto"/>
              <a:ea typeface="Roboto"/>
              <a:cs typeface="Roboto"/>
              <a:sym typeface="Roboto"/>
            </a:endParaRPr>
          </a:p>
          <a:p>
            <a:pPr indent="0" lvl="0" marL="0" rtl="0" algn="l">
              <a:spcBef>
                <a:spcPts val="0"/>
              </a:spcBef>
              <a:spcAft>
                <a:spcPts val="0"/>
              </a:spcAft>
              <a:buNone/>
            </a:pPr>
            <a:r>
              <a:t/>
            </a:r>
            <a:endParaRPr sz="1202">
              <a:solidFill>
                <a:schemeClr val="dk2"/>
              </a:solidFill>
              <a:latin typeface="Roboto"/>
              <a:ea typeface="Roboto"/>
              <a:cs typeface="Roboto"/>
              <a:sym typeface="Roboto"/>
            </a:endParaRPr>
          </a:p>
        </p:txBody>
      </p:sp>
      <p:sp>
        <p:nvSpPr>
          <p:cNvPr id="164" name="Google Shape;164;p27"/>
          <p:cNvSpPr txBox="1"/>
          <p:nvPr/>
        </p:nvSpPr>
        <p:spPr>
          <a:xfrm>
            <a:off x="-237875" y="3015025"/>
            <a:ext cx="8689500" cy="1585500"/>
          </a:xfrm>
          <a:prstGeom prst="rect">
            <a:avLst/>
          </a:prstGeom>
          <a:noFill/>
          <a:ln>
            <a:noFill/>
          </a:ln>
        </p:spPr>
        <p:txBody>
          <a:bodyPr anchorCtr="0" anchor="t" bIns="91425" lIns="91425" spcFirstLastPara="1" rIns="91425" wrap="square" tIns="91425">
            <a:spAutoFit/>
          </a:bodyPr>
          <a:lstStyle/>
          <a:p>
            <a:pPr indent="-304800" lvl="0" marL="914400" rtl="0" algn="l">
              <a:lnSpc>
                <a:spcPct val="115000"/>
              </a:lnSpc>
              <a:spcBef>
                <a:spcPts val="0"/>
              </a:spcBef>
              <a:spcAft>
                <a:spcPts val="0"/>
              </a:spcAft>
              <a:buClr>
                <a:srgbClr val="434343"/>
              </a:buClr>
              <a:buSzPts val="1200"/>
              <a:buFont typeface="Roboto"/>
              <a:buChar char="●"/>
            </a:pPr>
            <a:r>
              <a:rPr lang="el" sz="1200">
                <a:solidFill>
                  <a:srgbClr val="434343"/>
                </a:solidFill>
                <a:latin typeface="Roboto"/>
                <a:ea typeface="Roboto"/>
                <a:cs typeface="Roboto"/>
                <a:sym typeface="Roboto"/>
              </a:rPr>
              <a:t>As a result, we have exploited the information about “unknown” faces. When an “unknown” class is being inserted in the dataset, an efficient </a:t>
            </a:r>
            <a:r>
              <a:rPr b="1" lang="el" sz="1200">
                <a:solidFill>
                  <a:srgbClr val="434343"/>
                </a:solidFill>
                <a:latin typeface="Roboto"/>
                <a:ea typeface="Roboto"/>
                <a:cs typeface="Roboto"/>
                <a:sym typeface="Roboto"/>
              </a:rPr>
              <a:t>AL method</a:t>
            </a:r>
            <a:r>
              <a:rPr lang="el" sz="1200">
                <a:solidFill>
                  <a:srgbClr val="434343"/>
                </a:solidFill>
                <a:latin typeface="Roboto"/>
                <a:ea typeface="Roboto"/>
                <a:cs typeface="Roboto"/>
                <a:sym typeface="Roboto"/>
              </a:rPr>
              <a:t> detects all its previous appearances in recent input videos and gives access to more images that could be used for further training.</a:t>
            </a:r>
            <a:endParaRPr sz="1200">
              <a:solidFill>
                <a:srgbClr val="434343"/>
              </a:solidFill>
              <a:latin typeface="Roboto"/>
              <a:ea typeface="Roboto"/>
              <a:cs typeface="Roboto"/>
              <a:sym typeface="Roboto"/>
            </a:endParaRPr>
          </a:p>
          <a:p>
            <a:pPr indent="-304800" lvl="0" marL="914400" rtl="0" algn="l">
              <a:lnSpc>
                <a:spcPct val="115000"/>
              </a:lnSpc>
              <a:spcBef>
                <a:spcPts val="0"/>
              </a:spcBef>
              <a:spcAft>
                <a:spcPts val="0"/>
              </a:spcAft>
              <a:buClr>
                <a:srgbClr val="434343"/>
              </a:buClr>
              <a:buSzPts val="1200"/>
              <a:buFont typeface="Roboto"/>
              <a:buChar char="●"/>
            </a:pPr>
            <a:r>
              <a:rPr lang="el" sz="1200">
                <a:solidFill>
                  <a:srgbClr val="434343"/>
                </a:solidFill>
                <a:latin typeface="Roboto"/>
                <a:ea typeface="Roboto"/>
                <a:cs typeface="Roboto"/>
                <a:sym typeface="Roboto"/>
              </a:rPr>
              <a:t>In the same way, a “known” class could be enhanced with more samples that originates from predictions with high confidence values.</a:t>
            </a:r>
            <a:endParaRPr sz="1200">
              <a:solidFill>
                <a:srgbClr val="434343"/>
              </a:solidFill>
              <a:latin typeface="Roboto"/>
              <a:ea typeface="Roboto"/>
              <a:cs typeface="Roboto"/>
              <a:sym typeface="Roboto"/>
            </a:endParaRPr>
          </a:p>
          <a:p>
            <a:pPr indent="0" lvl="0" marL="914400" rtl="0" algn="l">
              <a:lnSpc>
                <a:spcPct val="115000"/>
              </a:lnSpc>
              <a:spcBef>
                <a:spcPts val="1200"/>
              </a:spcBef>
              <a:spcAft>
                <a:spcPts val="1200"/>
              </a:spcAft>
              <a:buNone/>
            </a:pPr>
            <a:r>
              <a:t/>
            </a:r>
            <a:endParaRPr sz="1200">
              <a:solidFill>
                <a:schemeClr val="dk2"/>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25" y="500925"/>
            <a:ext cx="8520600" cy="62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Object Detection:</a:t>
            </a:r>
            <a:r>
              <a:rPr lang="el"/>
              <a:t> Training &amp; Evaluation</a:t>
            </a:r>
            <a:endParaRPr sz="2100"/>
          </a:p>
          <a:p>
            <a:pPr indent="0" lvl="0" marL="0" rtl="0" algn="l">
              <a:spcBef>
                <a:spcPts val="0"/>
              </a:spcBef>
              <a:spcAft>
                <a:spcPts val="0"/>
              </a:spcAft>
              <a:buNone/>
            </a:pPr>
            <a:r>
              <a:t/>
            </a:r>
            <a:endParaRPr/>
          </a:p>
        </p:txBody>
      </p:sp>
      <p:sp>
        <p:nvSpPr>
          <p:cNvPr id="170" name="Google Shape;170;p28"/>
          <p:cNvSpPr txBox="1"/>
          <p:nvPr/>
        </p:nvSpPr>
        <p:spPr>
          <a:xfrm>
            <a:off x="144600" y="1291825"/>
            <a:ext cx="4427400" cy="35364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rgbClr val="434343"/>
              </a:buClr>
              <a:buSzPts val="1100"/>
              <a:buFont typeface="Roboto"/>
              <a:buChar char="➢"/>
            </a:pPr>
            <a:r>
              <a:rPr b="1" lang="el" sz="1100">
                <a:solidFill>
                  <a:srgbClr val="434343"/>
                </a:solidFill>
                <a:latin typeface="Roboto"/>
                <a:ea typeface="Roboto"/>
                <a:cs typeface="Roboto"/>
                <a:sym typeface="Roboto"/>
              </a:rPr>
              <a:t>ImageAI</a:t>
            </a:r>
            <a:r>
              <a:rPr lang="el" sz="1100">
                <a:solidFill>
                  <a:srgbClr val="434343"/>
                </a:solidFill>
                <a:latin typeface="Roboto"/>
                <a:ea typeface="Roboto"/>
                <a:cs typeface="Roboto"/>
                <a:sym typeface="Roboto"/>
              </a:rPr>
              <a:t> provides detailed documentation for object training on custom datasets. </a:t>
            </a:r>
            <a:endParaRPr sz="1100">
              <a:solidFill>
                <a:srgbClr val="434343"/>
              </a:solidFill>
              <a:latin typeface="Roboto"/>
              <a:ea typeface="Roboto"/>
              <a:cs typeface="Roboto"/>
              <a:sym typeface="Roboto"/>
            </a:endParaRPr>
          </a:p>
          <a:p>
            <a:pPr indent="-298450" lvl="0" marL="457200" rtl="0" algn="l">
              <a:lnSpc>
                <a:spcPct val="115000"/>
              </a:lnSpc>
              <a:spcBef>
                <a:spcPts val="0"/>
              </a:spcBef>
              <a:spcAft>
                <a:spcPts val="0"/>
              </a:spcAft>
              <a:buClr>
                <a:srgbClr val="434343"/>
              </a:buClr>
              <a:buSzPts val="1100"/>
              <a:buFont typeface="Roboto"/>
              <a:buChar char="➢"/>
            </a:pPr>
            <a:r>
              <a:rPr lang="el" sz="1100">
                <a:solidFill>
                  <a:srgbClr val="434343"/>
                </a:solidFill>
                <a:latin typeface="Roboto"/>
                <a:ea typeface="Roboto"/>
                <a:cs typeface="Roboto"/>
                <a:sym typeface="Roboto"/>
              </a:rPr>
              <a:t>During our experiments we concluded that the class number per custom training should not exceed 10 in order to achieve good results.</a:t>
            </a:r>
            <a:endParaRPr sz="1100">
              <a:solidFill>
                <a:srgbClr val="434343"/>
              </a:solidFill>
              <a:latin typeface="Roboto"/>
              <a:ea typeface="Roboto"/>
              <a:cs typeface="Roboto"/>
              <a:sym typeface="Roboto"/>
            </a:endParaRPr>
          </a:p>
          <a:p>
            <a:pPr indent="-298450" lvl="0" marL="457200" rtl="0" algn="l">
              <a:lnSpc>
                <a:spcPct val="115000"/>
              </a:lnSpc>
              <a:spcBef>
                <a:spcPts val="0"/>
              </a:spcBef>
              <a:spcAft>
                <a:spcPts val="0"/>
              </a:spcAft>
              <a:buClr>
                <a:srgbClr val="434343"/>
              </a:buClr>
              <a:buSzPts val="1100"/>
              <a:buFont typeface="Roboto"/>
              <a:buChar char="➢"/>
            </a:pPr>
            <a:r>
              <a:rPr lang="el" sz="1100">
                <a:solidFill>
                  <a:srgbClr val="434343"/>
                </a:solidFill>
                <a:latin typeface="Roboto"/>
                <a:ea typeface="Roboto"/>
                <a:cs typeface="Roboto"/>
                <a:sym typeface="Roboto"/>
              </a:rPr>
              <a:t>Training process ends when the validation loss stops decreasing and mAP score is not being significantly increased in comparison to previous epochs. </a:t>
            </a:r>
            <a:endParaRPr sz="1100">
              <a:solidFill>
                <a:srgbClr val="434343"/>
              </a:solidFill>
              <a:latin typeface="Roboto"/>
              <a:ea typeface="Roboto"/>
              <a:cs typeface="Roboto"/>
              <a:sym typeface="Roboto"/>
            </a:endParaRPr>
          </a:p>
          <a:p>
            <a:pPr indent="-298450" lvl="0" marL="457200" rtl="0" algn="l">
              <a:lnSpc>
                <a:spcPct val="115000"/>
              </a:lnSpc>
              <a:spcBef>
                <a:spcPts val="0"/>
              </a:spcBef>
              <a:spcAft>
                <a:spcPts val="0"/>
              </a:spcAft>
              <a:buClr>
                <a:srgbClr val="434343"/>
              </a:buClr>
              <a:buSzPts val="1100"/>
              <a:buFont typeface="Roboto"/>
              <a:buChar char="➢"/>
            </a:pPr>
            <a:r>
              <a:rPr lang="el" sz="1100">
                <a:solidFill>
                  <a:srgbClr val="434343"/>
                </a:solidFill>
                <a:latin typeface="Roboto"/>
                <a:ea typeface="Roboto"/>
                <a:cs typeface="Roboto"/>
                <a:sym typeface="Roboto"/>
              </a:rPr>
              <a:t>ImageAI enables saving epoch’s checkpoints and provides an evaluation method that estimates the mAP score, in order to find the optimal model between checkpoints.</a:t>
            </a:r>
            <a:endParaRPr sz="1100">
              <a:solidFill>
                <a:srgbClr val="434343"/>
              </a:solidFill>
              <a:latin typeface="Roboto"/>
              <a:ea typeface="Roboto"/>
              <a:cs typeface="Roboto"/>
              <a:sym typeface="Roboto"/>
            </a:endParaRPr>
          </a:p>
          <a:p>
            <a:pPr indent="-298450" lvl="0" marL="457200" rtl="0" algn="l">
              <a:lnSpc>
                <a:spcPct val="115000"/>
              </a:lnSpc>
              <a:spcBef>
                <a:spcPts val="0"/>
              </a:spcBef>
              <a:spcAft>
                <a:spcPts val="0"/>
              </a:spcAft>
              <a:buClr>
                <a:srgbClr val="434343"/>
              </a:buClr>
              <a:buSzPts val="1100"/>
              <a:buFont typeface="Roboto"/>
              <a:buChar char="➢"/>
            </a:pPr>
            <a:r>
              <a:rPr lang="el" sz="1100">
                <a:solidFill>
                  <a:srgbClr val="434343"/>
                </a:solidFill>
                <a:latin typeface="Roboto"/>
                <a:ea typeface="Roboto"/>
                <a:cs typeface="Roboto"/>
                <a:sym typeface="Roboto"/>
              </a:rPr>
              <a:t>We experimented with OD training making use of two different datasets </a:t>
            </a:r>
            <a:endParaRPr sz="1100">
              <a:solidFill>
                <a:srgbClr val="434343"/>
              </a:solidFill>
              <a:latin typeface="Roboto"/>
              <a:ea typeface="Roboto"/>
              <a:cs typeface="Roboto"/>
              <a:sym typeface="Roboto"/>
            </a:endParaRPr>
          </a:p>
          <a:p>
            <a:pPr indent="-298450" lvl="1" marL="914400" rtl="0" algn="l">
              <a:lnSpc>
                <a:spcPct val="115000"/>
              </a:lnSpc>
              <a:spcBef>
                <a:spcPts val="0"/>
              </a:spcBef>
              <a:spcAft>
                <a:spcPts val="0"/>
              </a:spcAft>
              <a:buClr>
                <a:srgbClr val="434343"/>
              </a:buClr>
              <a:buSzPts val="1100"/>
              <a:buFont typeface="Roboto"/>
              <a:buChar char="○"/>
            </a:pPr>
            <a:r>
              <a:rPr b="1" lang="el" sz="1100">
                <a:solidFill>
                  <a:srgbClr val="434343"/>
                </a:solidFill>
                <a:latin typeface="Roboto"/>
                <a:ea typeface="Roboto"/>
                <a:cs typeface="Roboto"/>
                <a:sym typeface="Roboto"/>
              </a:rPr>
              <a:t>1-class (surgery mask - see picture)</a:t>
            </a:r>
            <a:endParaRPr b="1" sz="1100">
              <a:solidFill>
                <a:srgbClr val="434343"/>
              </a:solidFill>
              <a:latin typeface="Roboto"/>
              <a:ea typeface="Roboto"/>
              <a:cs typeface="Roboto"/>
              <a:sym typeface="Roboto"/>
            </a:endParaRPr>
          </a:p>
          <a:p>
            <a:pPr indent="-298450" lvl="1" marL="914400" rtl="0" algn="l">
              <a:lnSpc>
                <a:spcPct val="115000"/>
              </a:lnSpc>
              <a:spcBef>
                <a:spcPts val="0"/>
              </a:spcBef>
              <a:spcAft>
                <a:spcPts val="0"/>
              </a:spcAft>
              <a:buClr>
                <a:srgbClr val="434343"/>
              </a:buClr>
              <a:buSzPts val="1100"/>
              <a:buFont typeface="Roboto"/>
              <a:buChar char="○"/>
            </a:pPr>
            <a:r>
              <a:rPr b="1" lang="el" sz="1100">
                <a:solidFill>
                  <a:srgbClr val="434343"/>
                </a:solidFill>
                <a:latin typeface="Roboto"/>
                <a:ea typeface="Roboto"/>
                <a:cs typeface="Roboto"/>
                <a:sym typeface="Roboto"/>
              </a:rPr>
              <a:t>5-classes (training on both ImageAI and Darknet)</a:t>
            </a:r>
            <a:endParaRPr b="1" sz="1100">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457200" rtl="0" algn="l">
              <a:spcBef>
                <a:spcPts val="0"/>
              </a:spcBef>
              <a:spcAft>
                <a:spcPts val="0"/>
              </a:spcAft>
              <a:buNone/>
            </a:pPr>
            <a:r>
              <a:t/>
            </a:r>
            <a:endParaRPr>
              <a:solidFill>
                <a:srgbClr val="434343"/>
              </a:solidFill>
              <a:latin typeface="Roboto"/>
              <a:ea typeface="Roboto"/>
              <a:cs typeface="Roboto"/>
              <a:sym typeface="Roboto"/>
            </a:endParaRPr>
          </a:p>
        </p:txBody>
      </p:sp>
      <p:pic>
        <p:nvPicPr>
          <p:cNvPr id="171" name="Google Shape;171;p28"/>
          <p:cNvPicPr preferRelativeResize="0"/>
          <p:nvPr/>
        </p:nvPicPr>
        <p:blipFill>
          <a:blip r:embed="rId3">
            <a:alphaModFix/>
          </a:blip>
          <a:stretch>
            <a:fillRect/>
          </a:stretch>
        </p:blipFill>
        <p:spPr>
          <a:xfrm>
            <a:off x="4821300" y="1413545"/>
            <a:ext cx="3972049" cy="2648050"/>
          </a:xfrm>
          <a:prstGeom prst="rect">
            <a:avLst/>
          </a:prstGeom>
          <a:noFill/>
          <a:ln>
            <a:noFill/>
          </a:ln>
        </p:spPr>
      </p:pic>
      <p:sp>
        <p:nvSpPr>
          <p:cNvPr id="172" name="Google Shape;172;p28"/>
          <p:cNvSpPr txBox="1"/>
          <p:nvPr/>
        </p:nvSpPr>
        <p:spPr>
          <a:xfrm>
            <a:off x="4945675" y="4146975"/>
            <a:ext cx="3926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sz="1000">
                <a:latin typeface="Roboto"/>
                <a:ea typeface="Roboto"/>
                <a:cs typeface="Roboto"/>
                <a:sym typeface="Roboto"/>
              </a:rPr>
              <a:t>Example of Object Detection with the trained mask model.</a:t>
            </a:r>
            <a:endParaRPr sz="10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i="1" lang="el" sz="800">
                <a:latin typeface="Roboto"/>
                <a:ea typeface="Roboto"/>
                <a:cs typeface="Roboto"/>
                <a:sym typeface="Roboto"/>
              </a:rPr>
              <a:t>* mask detection </a:t>
            </a:r>
            <a:r>
              <a:rPr i="1" lang="el" sz="1000">
                <a:latin typeface="Times New Roman"/>
                <a:ea typeface="Times New Roman"/>
                <a:cs typeface="Times New Roman"/>
                <a:sym typeface="Times New Roman"/>
              </a:rPr>
              <a:t>score = 3/3   </a:t>
            </a:r>
            <a:endParaRPr i="1" sz="1000">
              <a:latin typeface="Times New Roman"/>
              <a:ea typeface="Times New Roman"/>
              <a:cs typeface="Times New Roman"/>
              <a:sym typeface="Times New Roman"/>
            </a:endParaRPr>
          </a:p>
          <a:p>
            <a:pPr indent="0" lvl="0" marL="0" rtl="0" algn="l">
              <a:spcBef>
                <a:spcPts val="0"/>
              </a:spcBef>
              <a:spcAft>
                <a:spcPts val="0"/>
              </a:spcAft>
              <a:buNone/>
            </a:pPr>
            <a:r>
              <a:rPr i="1" lang="el" sz="1000">
                <a:latin typeface="Times New Roman"/>
                <a:ea typeface="Times New Roman"/>
                <a:cs typeface="Times New Roman"/>
                <a:sym typeface="Times New Roman"/>
              </a:rPr>
              <a:t>** people wearing mask  = 20%</a:t>
            </a:r>
            <a:endParaRPr i="1" sz="8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311725" y="500925"/>
            <a:ext cx="8520600" cy="62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Object Detection: Output</a:t>
            </a:r>
            <a:endParaRPr sz="2100"/>
          </a:p>
          <a:p>
            <a:pPr indent="0" lvl="0" marL="0" rtl="0" algn="l">
              <a:spcBef>
                <a:spcPts val="0"/>
              </a:spcBef>
              <a:spcAft>
                <a:spcPts val="0"/>
              </a:spcAft>
              <a:buNone/>
            </a:pPr>
            <a:r>
              <a:t/>
            </a:r>
            <a:endParaRPr/>
          </a:p>
        </p:txBody>
      </p:sp>
      <p:sp>
        <p:nvSpPr>
          <p:cNvPr id="178" name="Google Shape;178;p29"/>
          <p:cNvSpPr txBox="1"/>
          <p:nvPr/>
        </p:nvSpPr>
        <p:spPr>
          <a:xfrm>
            <a:off x="185775" y="1496525"/>
            <a:ext cx="8800800" cy="29862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During the prediction process on an input video, the “known” object classes are being identified only if their predicted probabilities are higher than a predefined </a:t>
            </a:r>
            <a:r>
              <a:rPr b="1" lang="el" sz="1300">
                <a:solidFill>
                  <a:srgbClr val="434343"/>
                </a:solidFill>
                <a:latin typeface="Roboto"/>
                <a:ea typeface="Roboto"/>
                <a:cs typeface="Roboto"/>
                <a:sym typeface="Roboto"/>
              </a:rPr>
              <a:t>tolerance</a:t>
            </a:r>
            <a:r>
              <a:rPr lang="el" sz="1300">
                <a:solidFill>
                  <a:srgbClr val="434343"/>
                </a:solidFill>
                <a:latin typeface="Roboto"/>
                <a:ea typeface="Roboto"/>
                <a:cs typeface="Roboto"/>
                <a:sym typeface="Roboto"/>
              </a:rPr>
              <a:t> value. </a:t>
            </a:r>
            <a:endParaRPr sz="1300">
              <a:solidFill>
                <a:srgbClr val="434343"/>
              </a:solidFill>
              <a:latin typeface="Roboto"/>
              <a:ea typeface="Roboto"/>
              <a:cs typeface="Roboto"/>
              <a:sym typeface="Roboto"/>
            </a:endParaRPr>
          </a:p>
          <a:p>
            <a:pPr indent="0" lvl="0" marL="457200" rtl="0" algn="l">
              <a:spcBef>
                <a:spcPts val="0"/>
              </a:spcBef>
              <a:spcAft>
                <a:spcPts val="0"/>
              </a:spcAft>
              <a:buNone/>
            </a:pPr>
            <a:r>
              <a:t/>
            </a:r>
            <a:endParaRPr sz="1300">
              <a:solidFill>
                <a:srgbClr val="434343"/>
              </a:solidFill>
              <a:latin typeface="Roboto"/>
              <a:ea typeface="Roboto"/>
              <a:cs typeface="Roboto"/>
              <a:sym typeface="Roboto"/>
            </a:endParaRPr>
          </a:p>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When the total OD process finishes, we export:</a:t>
            </a:r>
            <a:endParaRPr sz="1300">
              <a:solidFill>
                <a:srgbClr val="434343"/>
              </a:solidFill>
              <a:latin typeface="Roboto"/>
              <a:ea typeface="Roboto"/>
              <a:cs typeface="Roboto"/>
              <a:sym typeface="Roboto"/>
            </a:endParaRPr>
          </a:p>
          <a:p>
            <a:pPr indent="-311150" lvl="1" marL="9144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The precise coordinates of the bounding boxes as well as the confidence value per prediction.</a:t>
            </a:r>
            <a:endParaRPr sz="1300">
              <a:solidFill>
                <a:srgbClr val="434343"/>
              </a:solidFill>
              <a:latin typeface="Roboto"/>
              <a:ea typeface="Roboto"/>
              <a:cs typeface="Roboto"/>
              <a:sym typeface="Roboto"/>
            </a:endParaRPr>
          </a:p>
          <a:p>
            <a:pPr indent="-311150" lvl="1" marL="9144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The total number of object's instances per frame.</a:t>
            </a:r>
            <a:endParaRPr sz="1300">
              <a:solidFill>
                <a:srgbClr val="434343"/>
              </a:solidFill>
              <a:latin typeface="Roboto"/>
              <a:ea typeface="Roboto"/>
              <a:cs typeface="Roboto"/>
              <a:sym typeface="Roboto"/>
            </a:endParaRPr>
          </a:p>
          <a:p>
            <a:pPr indent="-311150" lvl="1" marL="9144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An annotated video.</a:t>
            </a:r>
            <a:endParaRPr sz="1300">
              <a:solidFill>
                <a:srgbClr val="434343"/>
              </a:solidFill>
              <a:latin typeface="Roboto"/>
              <a:ea typeface="Roboto"/>
              <a:cs typeface="Roboto"/>
              <a:sym typeface="Roboto"/>
            </a:endParaRPr>
          </a:p>
          <a:p>
            <a:pPr indent="0" lvl="0" marL="914400" rtl="0" algn="l">
              <a:spcBef>
                <a:spcPts val="0"/>
              </a:spcBef>
              <a:spcAft>
                <a:spcPts val="0"/>
              </a:spcAft>
              <a:buNone/>
            </a:pPr>
            <a:r>
              <a:t/>
            </a:r>
            <a:endParaRPr sz="1300">
              <a:solidFill>
                <a:srgbClr val="434343"/>
              </a:solidFill>
              <a:latin typeface="Roboto"/>
              <a:ea typeface="Roboto"/>
              <a:cs typeface="Roboto"/>
              <a:sym typeface="Roboto"/>
            </a:endParaRPr>
          </a:p>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Additionally, making use of </a:t>
            </a:r>
            <a:r>
              <a:rPr b="1" lang="el" sz="1300">
                <a:solidFill>
                  <a:srgbClr val="434343"/>
                </a:solidFill>
                <a:latin typeface="Roboto"/>
                <a:ea typeface="Roboto"/>
                <a:cs typeface="Roboto"/>
                <a:sym typeface="Roboto"/>
              </a:rPr>
              <a:t>AL techniques</a:t>
            </a:r>
            <a:r>
              <a:rPr lang="el" sz="1300">
                <a:solidFill>
                  <a:srgbClr val="434343"/>
                </a:solidFill>
                <a:latin typeface="Roboto"/>
                <a:ea typeface="Roboto"/>
                <a:cs typeface="Roboto"/>
                <a:sym typeface="Roboto"/>
              </a:rPr>
              <a:t> we have collected information about </a:t>
            </a:r>
            <a:r>
              <a:rPr b="1" lang="el" sz="1300">
                <a:solidFill>
                  <a:srgbClr val="434343"/>
                </a:solidFill>
                <a:latin typeface="Roboto"/>
                <a:ea typeface="Roboto"/>
                <a:cs typeface="Roboto"/>
                <a:sym typeface="Roboto"/>
              </a:rPr>
              <a:t>brand-new training samples</a:t>
            </a:r>
            <a:r>
              <a:rPr lang="el" sz="1300">
                <a:solidFill>
                  <a:srgbClr val="434343"/>
                </a:solidFill>
                <a:latin typeface="Roboto"/>
                <a:ea typeface="Roboto"/>
                <a:cs typeface="Roboto"/>
                <a:sym typeface="Roboto"/>
              </a:rPr>
              <a:t> as well as their precise position. </a:t>
            </a:r>
            <a:endParaRPr sz="1300">
              <a:solidFill>
                <a:srgbClr val="434343"/>
              </a:solidFill>
              <a:latin typeface="Roboto"/>
              <a:ea typeface="Roboto"/>
              <a:cs typeface="Roboto"/>
              <a:sym typeface="Roboto"/>
            </a:endParaRPr>
          </a:p>
          <a:p>
            <a:pPr indent="0" lvl="0" marL="457200" rtl="0" algn="l">
              <a:spcBef>
                <a:spcPts val="0"/>
              </a:spcBef>
              <a:spcAft>
                <a:spcPts val="0"/>
              </a:spcAft>
              <a:buNone/>
            </a:pPr>
            <a:r>
              <a:t/>
            </a:r>
            <a:endParaRPr sz="1300">
              <a:solidFill>
                <a:srgbClr val="434343"/>
              </a:solidFill>
              <a:latin typeface="Roboto"/>
              <a:ea typeface="Roboto"/>
              <a:cs typeface="Roboto"/>
              <a:sym typeface="Roboto"/>
            </a:endParaRPr>
          </a:p>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A handy scenario is enhancing the dataset with the samples that correspond to high confidence values.</a:t>
            </a:r>
            <a:endParaRPr sz="1300">
              <a:solidFill>
                <a:srgbClr val="434343"/>
              </a:solidFill>
              <a:latin typeface="Roboto"/>
              <a:ea typeface="Roboto"/>
              <a:cs typeface="Roboto"/>
              <a:sym typeface="Roboto"/>
            </a:endParaRPr>
          </a:p>
          <a:p>
            <a:pPr indent="0" lvl="0" marL="457200" rtl="0" algn="l">
              <a:spcBef>
                <a:spcPts val="0"/>
              </a:spcBef>
              <a:spcAft>
                <a:spcPts val="0"/>
              </a:spcAft>
              <a:buNone/>
            </a:pPr>
            <a:r>
              <a:t/>
            </a:r>
            <a:endParaRPr sz="1300">
              <a:solidFill>
                <a:srgbClr val="434343"/>
              </a:solidFill>
              <a:latin typeface="Roboto"/>
              <a:ea typeface="Roboto"/>
              <a:cs typeface="Roboto"/>
              <a:sym typeface="Roboto"/>
            </a:endParaRPr>
          </a:p>
          <a:p>
            <a:pPr indent="0" lvl="0" marL="457200" rtl="0" algn="l">
              <a:spcBef>
                <a:spcPts val="0"/>
              </a:spcBef>
              <a:spcAft>
                <a:spcPts val="0"/>
              </a:spcAft>
              <a:buNone/>
            </a:pPr>
            <a:r>
              <a:t/>
            </a:r>
            <a:endParaRPr sz="13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Integrated System</a:t>
            </a:r>
            <a:endParaRPr sz="2100"/>
          </a:p>
        </p:txBody>
      </p:sp>
      <p:sp>
        <p:nvSpPr>
          <p:cNvPr id="184" name="Google Shape;184;p30"/>
          <p:cNvSpPr txBox="1"/>
          <p:nvPr>
            <p:ph idx="1" type="body"/>
          </p:nvPr>
        </p:nvSpPr>
        <p:spPr>
          <a:xfrm>
            <a:off x="3934525" y="500925"/>
            <a:ext cx="4762200" cy="4637700"/>
          </a:xfrm>
          <a:prstGeom prst="rect">
            <a:avLst/>
          </a:prstGeom>
        </p:spPr>
        <p:txBody>
          <a:bodyPr anchorCtr="0" anchor="t" bIns="91425" lIns="91425" spcFirstLastPara="1" rIns="91425" wrap="square" tIns="91425">
            <a:normAutofit/>
          </a:bodyPr>
          <a:lstStyle/>
          <a:p>
            <a:pPr indent="-311150" lvl="0" marL="914400" rtl="0" algn="l">
              <a:spcBef>
                <a:spcPts val="0"/>
              </a:spcBef>
              <a:spcAft>
                <a:spcPts val="0"/>
              </a:spcAft>
              <a:buSzPts val="1300"/>
              <a:buChar char="●"/>
            </a:pPr>
            <a:r>
              <a:rPr lang="el"/>
              <a:t>Our implementation consists of a system that applies both FR and OD to an input video, in order to extract as much information as possible in</a:t>
            </a:r>
            <a:r>
              <a:rPr b="1" lang="el"/>
              <a:t> real-time</a:t>
            </a:r>
            <a:r>
              <a:rPr lang="el"/>
              <a:t>.</a:t>
            </a:r>
            <a:endParaRPr/>
          </a:p>
          <a:p>
            <a:pPr indent="-311150" lvl="0" marL="914400" rtl="0" algn="l">
              <a:spcBef>
                <a:spcPts val="0"/>
              </a:spcBef>
              <a:spcAft>
                <a:spcPts val="0"/>
              </a:spcAft>
              <a:buSzPts val="1300"/>
              <a:buChar char="●"/>
            </a:pPr>
            <a:r>
              <a:rPr lang="el"/>
              <a:t>Furthermore, we succeeded in combining the system’s outputs, addressing the challenge of faces and objects </a:t>
            </a:r>
            <a:r>
              <a:rPr b="1" lang="el"/>
              <a:t>association</a:t>
            </a:r>
            <a:r>
              <a:rPr lang="el"/>
              <a:t>.</a:t>
            </a:r>
            <a:endParaRPr/>
          </a:p>
          <a:p>
            <a:pPr indent="-311150" lvl="0" marL="914400" rtl="0" algn="l">
              <a:spcBef>
                <a:spcPts val="0"/>
              </a:spcBef>
              <a:spcAft>
                <a:spcPts val="0"/>
              </a:spcAft>
              <a:buSzPts val="1300"/>
              <a:buChar char="●"/>
            </a:pPr>
            <a:r>
              <a:rPr lang="el"/>
              <a:t>We built a list of personal objects (i.e wearables such as mask/tie or objects that a person could use such as cell phone/umbrella) and we utilized the bounding boxes of both faces and personal objects that have appeared in the same frame's region. </a:t>
            </a:r>
            <a:endParaRPr/>
          </a:p>
          <a:p>
            <a:pPr indent="-311150" lvl="0" marL="914400" rtl="0" algn="l">
              <a:spcBef>
                <a:spcPts val="0"/>
              </a:spcBef>
              <a:spcAft>
                <a:spcPts val="0"/>
              </a:spcAft>
              <a:buSzPts val="1300"/>
              <a:buChar char="●"/>
            </a:pPr>
            <a:r>
              <a:rPr lang="el"/>
              <a:t>The output of such an association could be the following system log: </a:t>
            </a:r>
            <a:endParaRPr/>
          </a:p>
          <a:p>
            <a:pPr indent="457200" lvl="0" marL="0" rtl="0" algn="l">
              <a:spcBef>
                <a:spcPts val="1200"/>
              </a:spcBef>
              <a:spcAft>
                <a:spcPts val="0"/>
              </a:spcAft>
              <a:buNone/>
            </a:pPr>
            <a:r>
              <a:rPr i="1" lang="el"/>
              <a:t> </a:t>
            </a:r>
            <a:r>
              <a:rPr i="1" lang="el" sz="1400"/>
              <a:t> </a:t>
            </a:r>
            <a:r>
              <a:rPr b="1" i="1" lang="el" sz="1400"/>
              <a:t>  </a:t>
            </a:r>
            <a:r>
              <a:rPr b="1" i="1" lang="el" sz="1200"/>
              <a:t>“Object with name: {X} belongs to a person with name {Y}”</a:t>
            </a:r>
            <a:endParaRPr b="1" i="1" sz="1200"/>
          </a:p>
          <a:p>
            <a:pPr indent="0" lvl="0" marL="91440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nvSpPr>
        <p:spPr>
          <a:xfrm>
            <a:off x="35725" y="4529075"/>
            <a:ext cx="8787300" cy="460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l" sz="1000">
                <a:solidFill>
                  <a:srgbClr val="FFFFFF"/>
                </a:solidFill>
                <a:latin typeface="Roboto"/>
                <a:ea typeface="Roboto"/>
                <a:cs typeface="Roboto"/>
                <a:sym typeface="Roboto"/>
              </a:rPr>
              <a:t>Example of the total information about both the faces and objects that have appeared in a random frame from an input video that undergoes our system.</a:t>
            </a:r>
            <a:endParaRPr sz="1000">
              <a:solidFill>
                <a:srgbClr val="FFFFFF"/>
              </a:solidFill>
              <a:latin typeface="Merriweather"/>
              <a:ea typeface="Merriweather"/>
              <a:cs typeface="Merriweather"/>
              <a:sym typeface="Merriweather"/>
            </a:endParaRPr>
          </a:p>
        </p:txBody>
      </p:sp>
      <p:sp>
        <p:nvSpPr>
          <p:cNvPr id="190" name="Google Shape;190;p31"/>
          <p:cNvSpPr txBox="1"/>
          <p:nvPr/>
        </p:nvSpPr>
        <p:spPr>
          <a:xfrm>
            <a:off x="76100" y="771125"/>
            <a:ext cx="3188100" cy="11529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sz="1300">
              <a:solidFill>
                <a:srgbClr val="666666"/>
              </a:solidFill>
              <a:latin typeface="Roboto"/>
              <a:ea typeface="Roboto"/>
              <a:cs typeface="Roboto"/>
              <a:sym typeface="Roboto"/>
            </a:endParaRPr>
          </a:p>
          <a:p>
            <a:pPr indent="0" lvl="0" marL="0" rtl="0" algn="l">
              <a:lnSpc>
                <a:spcPct val="115000"/>
              </a:lnSpc>
              <a:spcBef>
                <a:spcPts val="1200"/>
              </a:spcBef>
              <a:spcAft>
                <a:spcPts val="0"/>
              </a:spcAft>
              <a:buNone/>
            </a:pPr>
            <a:r>
              <a:t/>
            </a:r>
            <a:endParaRPr b="1" i="1" sz="1300">
              <a:solidFill>
                <a:srgbClr val="666666"/>
              </a:solidFill>
              <a:latin typeface="Roboto"/>
              <a:ea typeface="Roboto"/>
              <a:cs typeface="Roboto"/>
              <a:sym typeface="Roboto"/>
            </a:endParaRPr>
          </a:p>
          <a:p>
            <a:pPr indent="0" lvl="0" marL="0" rtl="0" algn="l">
              <a:spcBef>
                <a:spcPts val="1200"/>
              </a:spcBef>
              <a:spcAft>
                <a:spcPts val="0"/>
              </a:spcAft>
              <a:buNone/>
            </a:pPr>
            <a:r>
              <a:t/>
            </a:r>
            <a:endParaRPr sz="1300">
              <a:latin typeface="Roboto"/>
              <a:ea typeface="Roboto"/>
              <a:cs typeface="Roboto"/>
              <a:sym typeface="Roboto"/>
            </a:endParaRPr>
          </a:p>
        </p:txBody>
      </p:sp>
      <p:pic>
        <p:nvPicPr>
          <p:cNvPr id="191" name="Google Shape;191;p31"/>
          <p:cNvPicPr preferRelativeResize="0"/>
          <p:nvPr/>
        </p:nvPicPr>
        <p:blipFill>
          <a:blip r:embed="rId3">
            <a:alphaModFix/>
          </a:blip>
          <a:stretch>
            <a:fillRect/>
          </a:stretch>
        </p:blipFill>
        <p:spPr>
          <a:xfrm>
            <a:off x="2739250" y="997450"/>
            <a:ext cx="5599999" cy="3316001"/>
          </a:xfrm>
          <a:prstGeom prst="rect">
            <a:avLst/>
          </a:prstGeom>
          <a:noFill/>
          <a:ln>
            <a:noFill/>
          </a:ln>
        </p:spPr>
      </p:pic>
      <p:sp>
        <p:nvSpPr>
          <p:cNvPr id="192" name="Google Shape;192;p31"/>
          <p:cNvSpPr txBox="1"/>
          <p:nvPr/>
        </p:nvSpPr>
        <p:spPr>
          <a:xfrm>
            <a:off x="76100" y="121325"/>
            <a:ext cx="5676300" cy="7689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2"/>
              </a:buClr>
              <a:buSzPts val="1300"/>
              <a:buFont typeface="Roboto"/>
              <a:buChar char="●"/>
            </a:pPr>
            <a:r>
              <a:rPr lang="el" sz="1300">
                <a:solidFill>
                  <a:schemeClr val="dk2"/>
                </a:solidFill>
                <a:latin typeface="Roboto"/>
                <a:ea typeface="Roboto"/>
                <a:cs typeface="Roboto"/>
                <a:sym typeface="Roboto"/>
              </a:rPr>
              <a:t>The  extracted log for this frame would be the following: </a:t>
            </a:r>
            <a:endParaRPr sz="1300">
              <a:solidFill>
                <a:schemeClr val="dk2"/>
              </a:solidFill>
              <a:latin typeface="Roboto"/>
              <a:ea typeface="Roboto"/>
              <a:cs typeface="Roboto"/>
              <a:sym typeface="Roboto"/>
            </a:endParaRPr>
          </a:p>
          <a:p>
            <a:pPr indent="0" lvl="0" marL="0" rtl="0" algn="l">
              <a:lnSpc>
                <a:spcPct val="115000"/>
              </a:lnSpc>
              <a:spcBef>
                <a:spcPts val="1200"/>
              </a:spcBef>
              <a:spcAft>
                <a:spcPts val="1200"/>
              </a:spcAft>
              <a:buNone/>
            </a:pPr>
            <a:r>
              <a:rPr b="1" i="1" lang="el" sz="1300">
                <a:solidFill>
                  <a:schemeClr val="dk2"/>
                </a:solidFill>
                <a:latin typeface="Roboto"/>
                <a:ea typeface="Roboto"/>
                <a:cs typeface="Roboto"/>
                <a:sym typeface="Roboto"/>
              </a:rPr>
              <a:t>Object with name: “tie” belongs to a person with name: “Person-1”.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ctrTitle"/>
          </p:nvPr>
        </p:nvSpPr>
        <p:spPr>
          <a:xfrm>
            <a:off x="311700" y="539725"/>
            <a:ext cx="7832100" cy="212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l" sz="3340"/>
              <a:t>Title: </a:t>
            </a:r>
            <a:endParaRPr sz="3340"/>
          </a:p>
          <a:p>
            <a:pPr indent="0" lvl="0" marL="0" rtl="0" algn="l">
              <a:spcBef>
                <a:spcPts val="0"/>
              </a:spcBef>
              <a:spcAft>
                <a:spcPts val="0"/>
              </a:spcAft>
              <a:buSzPts val="990"/>
              <a:buNone/>
            </a:pPr>
            <a:r>
              <a:rPr i="1" lang="el" sz="2820">
                <a:solidFill>
                  <a:srgbClr val="000000"/>
                </a:solidFill>
                <a:latin typeface="Arial"/>
                <a:ea typeface="Arial"/>
                <a:cs typeface="Arial"/>
                <a:sym typeface="Arial"/>
              </a:rPr>
              <a:t>A</a:t>
            </a:r>
            <a:r>
              <a:rPr i="1" lang="el" sz="2055">
                <a:solidFill>
                  <a:srgbClr val="000000"/>
                </a:solidFill>
                <a:latin typeface="Arial"/>
                <a:ea typeface="Arial"/>
                <a:cs typeface="Arial"/>
                <a:sym typeface="Arial"/>
              </a:rPr>
              <a:t>DDRESSING COMPUTER VISION CHALLENGES USING AN ACTIVE LEARNING FRAMEWORK</a:t>
            </a:r>
            <a:endParaRPr i="1" sz="3540"/>
          </a:p>
          <a:p>
            <a:pPr indent="0" lvl="0" marL="0" rtl="0" algn="l">
              <a:spcBef>
                <a:spcPts val="0"/>
              </a:spcBef>
              <a:spcAft>
                <a:spcPts val="0"/>
              </a:spcAft>
              <a:buSzPts val="990"/>
              <a:buNone/>
            </a:pPr>
            <a:r>
              <a:t/>
            </a:r>
            <a:endParaRPr sz="334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idx="1" type="body"/>
          </p:nvPr>
        </p:nvSpPr>
        <p:spPr>
          <a:xfrm>
            <a:off x="159300" y="4521400"/>
            <a:ext cx="7979400" cy="460500"/>
          </a:xfrm>
          <a:prstGeom prst="rect">
            <a:avLst/>
          </a:prstGeom>
        </p:spPr>
        <p:txBody>
          <a:bodyPr anchorCtr="0" anchor="ctr" bIns="91425" lIns="91425" spcFirstLastPara="1" rIns="91425" wrap="square" tIns="91425">
            <a:noAutofit/>
          </a:bodyPr>
          <a:lstStyle/>
          <a:p>
            <a:pPr indent="0" lvl="0" marL="0" rtl="0" algn="l">
              <a:lnSpc>
                <a:spcPct val="80000"/>
              </a:lnSpc>
              <a:spcBef>
                <a:spcPts val="0"/>
              </a:spcBef>
              <a:spcAft>
                <a:spcPts val="0"/>
              </a:spcAft>
              <a:buSzPts val="605"/>
              <a:buNone/>
            </a:pPr>
            <a:r>
              <a:rPr lang="el" sz="1115"/>
              <a:t>Example of full-annotated output videos with frame rate = 2 frames per second.</a:t>
            </a:r>
            <a:endParaRPr sz="1115"/>
          </a:p>
          <a:p>
            <a:pPr indent="0" lvl="0" marL="0" rtl="0" algn="l">
              <a:lnSpc>
                <a:spcPct val="80000"/>
              </a:lnSpc>
              <a:spcBef>
                <a:spcPts val="0"/>
              </a:spcBef>
              <a:spcAft>
                <a:spcPts val="0"/>
              </a:spcAft>
              <a:buSzPts val="605"/>
              <a:buNone/>
            </a:pPr>
            <a:r>
              <a:t/>
            </a:r>
            <a:endParaRPr sz="1115"/>
          </a:p>
          <a:p>
            <a:pPr indent="0" lvl="0" marL="0" rtl="0" algn="l">
              <a:lnSpc>
                <a:spcPct val="80000"/>
              </a:lnSpc>
              <a:spcBef>
                <a:spcPts val="0"/>
              </a:spcBef>
              <a:spcAft>
                <a:spcPts val="0"/>
              </a:spcAft>
              <a:buSzPts val="605"/>
              <a:buNone/>
            </a:pPr>
            <a:r>
              <a:t/>
            </a:r>
            <a:endParaRPr sz="1115"/>
          </a:p>
        </p:txBody>
      </p:sp>
      <p:pic>
        <p:nvPicPr>
          <p:cNvPr id="198" name="Google Shape;198;p32" title="nato-merged-faces-23-classes-objects-5custom-10-tol-25-objects-yolo-tol-45.mp4">
            <a:hlinkClick r:id="rId3"/>
          </p:cNvPr>
          <p:cNvPicPr preferRelativeResize="0"/>
          <p:nvPr/>
        </p:nvPicPr>
        <p:blipFill>
          <a:blip r:embed="rId4">
            <a:alphaModFix/>
          </a:blip>
          <a:stretch>
            <a:fillRect/>
          </a:stretch>
        </p:blipFill>
        <p:spPr>
          <a:xfrm>
            <a:off x="137200" y="808924"/>
            <a:ext cx="4238100" cy="3178575"/>
          </a:xfrm>
          <a:prstGeom prst="rect">
            <a:avLst/>
          </a:prstGeom>
          <a:noFill/>
          <a:ln>
            <a:noFill/>
          </a:ln>
        </p:spPr>
      </p:pic>
      <p:pic>
        <p:nvPicPr>
          <p:cNvPr id="199" name="Google Shape;199;p32" title="skai-3-faces-10-classes-objects-yolo-tol-45-objects-5custom-10-tol-35.mp4">
            <a:hlinkClick r:id="rId5"/>
          </p:cNvPr>
          <p:cNvPicPr preferRelativeResize="0"/>
          <p:nvPr/>
        </p:nvPicPr>
        <p:blipFill>
          <a:blip r:embed="rId6">
            <a:alphaModFix/>
          </a:blip>
          <a:stretch>
            <a:fillRect/>
          </a:stretch>
        </p:blipFill>
        <p:spPr>
          <a:xfrm>
            <a:off x="4537050" y="808925"/>
            <a:ext cx="4238100" cy="31785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235525" y="500925"/>
            <a:ext cx="41871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M</a:t>
            </a:r>
            <a:r>
              <a:rPr lang="el"/>
              <a:t>etadata Repository</a:t>
            </a:r>
            <a:endParaRPr/>
          </a:p>
        </p:txBody>
      </p:sp>
      <p:sp>
        <p:nvSpPr>
          <p:cNvPr id="205" name="Google Shape;205;p33"/>
          <p:cNvSpPr txBox="1"/>
          <p:nvPr>
            <p:ph idx="1" type="body"/>
          </p:nvPr>
        </p:nvSpPr>
        <p:spPr>
          <a:xfrm>
            <a:off x="4298925" y="579775"/>
            <a:ext cx="4187100" cy="47067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Clr>
                <a:srgbClr val="434343"/>
              </a:buClr>
              <a:buSzPts val="1200"/>
              <a:buFont typeface="Roboto"/>
              <a:buChar char="●"/>
            </a:pPr>
            <a:r>
              <a:rPr lang="el" sz="1200">
                <a:solidFill>
                  <a:srgbClr val="434343"/>
                </a:solidFill>
              </a:rPr>
              <a:t>Meanwhile, we built a </a:t>
            </a:r>
            <a:r>
              <a:rPr lang="el" sz="1200">
                <a:solidFill>
                  <a:srgbClr val="434343"/>
                </a:solidFill>
              </a:rPr>
              <a:t>metadata repository</a:t>
            </a:r>
            <a:r>
              <a:rPr lang="el" sz="1200">
                <a:solidFill>
                  <a:srgbClr val="434343"/>
                </a:solidFill>
              </a:rPr>
              <a:t> that consists of </a:t>
            </a:r>
            <a:r>
              <a:rPr b="1" lang="el" sz="1200">
                <a:solidFill>
                  <a:srgbClr val="434343"/>
                </a:solidFill>
              </a:rPr>
              <a:t>details</a:t>
            </a:r>
            <a:r>
              <a:rPr lang="el" sz="1200">
                <a:solidFill>
                  <a:srgbClr val="434343"/>
                </a:solidFill>
              </a:rPr>
              <a:t> about every input that undergoes the system as well as system's variables:</a:t>
            </a:r>
            <a:endParaRPr sz="1200">
              <a:solidFill>
                <a:srgbClr val="434343"/>
              </a:solidFill>
            </a:endParaRPr>
          </a:p>
          <a:p>
            <a:pPr indent="-304800" lvl="1" marL="914400" rtl="0" algn="l">
              <a:spcBef>
                <a:spcPts val="0"/>
              </a:spcBef>
              <a:spcAft>
                <a:spcPts val="0"/>
              </a:spcAft>
              <a:buClr>
                <a:srgbClr val="434343"/>
              </a:buClr>
              <a:buSzPts val="1200"/>
              <a:buChar char="○"/>
            </a:pPr>
            <a:r>
              <a:rPr lang="el" sz="1200">
                <a:solidFill>
                  <a:srgbClr val="434343"/>
                </a:solidFill>
              </a:rPr>
              <a:t>unique id, duration, frame rate, etc</a:t>
            </a:r>
            <a:endParaRPr sz="1200">
              <a:solidFill>
                <a:srgbClr val="434343"/>
              </a:solidFill>
            </a:endParaRPr>
          </a:p>
          <a:p>
            <a:pPr indent="-304800" lvl="1" marL="914400" rtl="0" algn="l">
              <a:spcBef>
                <a:spcPts val="0"/>
              </a:spcBef>
              <a:spcAft>
                <a:spcPts val="0"/>
              </a:spcAft>
              <a:buClr>
                <a:srgbClr val="434343"/>
              </a:buClr>
              <a:buSzPts val="1200"/>
              <a:buChar char="○"/>
            </a:pPr>
            <a:r>
              <a:rPr lang="el" sz="1200">
                <a:solidFill>
                  <a:srgbClr val="434343"/>
                </a:solidFill>
              </a:rPr>
              <a:t>class number (per model)</a:t>
            </a:r>
            <a:endParaRPr sz="1200">
              <a:solidFill>
                <a:srgbClr val="434343"/>
              </a:solidFill>
            </a:endParaRPr>
          </a:p>
          <a:p>
            <a:pPr indent="-304800" lvl="1" marL="914400" rtl="0" algn="l">
              <a:spcBef>
                <a:spcPts val="0"/>
              </a:spcBef>
              <a:spcAft>
                <a:spcPts val="0"/>
              </a:spcAft>
              <a:buClr>
                <a:srgbClr val="434343"/>
              </a:buClr>
              <a:buSzPts val="1200"/>
              <a:buChar char="○"/>
            </a:pPr>
            <a:r>
              <a:rPr lang="el" sz="1200">
                <a:solidFill>
                  <a:srgbClr val="434343"/>
                </a:solidFill>
              </a:rPr>
              <a:t>output/logs</a:t>
            </a:r>
            <a:endParaRPr sz="1200">
              <a:solidFill>
                <a:srgbClr val="434343"/>
              </a:solidFill>
            </a:endParaRPr>
          </a:p>
          <a:p>
            <a:pPr indent="-304800" lvl="0" marL="457200" rtl="0" algn="l">
              <a:spcBef>
                <a:spcPts val="0"/>
              </a:spcBef>
              <a:spcAft>
                <a:spcPts val="0"/>
              </a:spcAft>
              <a:buClr>
                <a:srgbClr val="434343"/>
              </a:buClr>
              <a:buSzPts val="1200"/>
              <a:buFont typeface="Roboto"/>
              <a:buChar char="●"/>
            </a:pPr>
            <a:r>
              <a:rPr lang="el" sz="1200">
                <a:solidFill>
                  <a:srgbClr val="434343"/>
                </a:solidFill>
              </a:rPr>
              <a:t>Every time we "send" a input video for FR and OD, the </a:t>
            </a:r>
            <a:r>
              <a:rPr b="1" lang="el" sz="1200">
                <a:solidFill>
                  <a:srgbClr val="434343"/>
                </a:solidFill>
              </a:rPr>
              <a:t>system searches</a:t>
            </a:r>
            <a:r>
              <a:rPr lang="el" sz="1200">
                <a:solidFill>
                  <a:srgbClr val="434343"/>
                </a:solidFill>
              </a:rPr>
              <a:t> in the records, in order to check if the current input - with the predefined parameters - has already undergone the system.</a:t>
            </a:r>
            <a:endParaRPr sz="1200">
              <a:solidFill>
                <a:srgbClr val="434343"/>
              </a:solidFill>
            </a:endParaRPr>
          </a:p>
          <a:p>
            <a:pPr indent="-304800" lvl="0" marL="457200" rtl="0" algn="l">
              <a:spcBef>
                <a:spcPts val="0"/>
              </a:spcBef>
              <a:spcAft>
                <a:spcPts val="0"/>
              </a:spcAft>
              <a:buClr>
                <a:srgbClr val="434343"/>
              </a:buClr>
              <a:buSzPts val="1200"/>
              <a:buFont typeface="Noto Sans Symbols"/>
              <a:buChar char="●"/>
            </a:pPr>
            <a:r>
              <a:rPr lang="el" sz="1200">
                <a:solidFill>
                  <a:srgbClr val="434343"/>
                </a:solidFill>
              </a:rPr>
              <a:t>Hence, we succeed:</a:t>
            </a:r>
            <a:endParaRPr sz="1200">
              <a:solidFill>
                <a:srgbClr val="434343"/>
              </a:solidFill>
            </a:endParaRPr>
          </a:p>
          <a:p>
            <a:pPr indent="-304800" lvl="1" marL="914400" rtl="0" algn="l">
              <a:spcBef>
                <a:spcPts val="0"/>
              </a:spcBef>
              <a:spcAft>
                <a:spcPts val="0"/>
              </a:spcAft>
              <a:buClr>
                <a:srgbClr val="434343"/>
              </a:buClr>
              <a:buSzPts val="1200"/>
              <a:buChar char="○"/>
            </a:pPr>
            <a:r>
              <a:rPr lang="el" sz="1200">
                <a:solidFill>
                  <a:srgbClr val="434343"/>
                </a:solidFill>
              </a:rPr>
              <a:t>to extract and preserve the whole information</a:t>
            </a:r>
            <a:endParaRPr sz="1200">
              <a:solidFill>
                <a:srgbClr val="434343"/>
              </a:solidFill>
            </a:endParaRPr>
          </a:p>
          <a:p>
            <a:pPr indent="-304800" lvl="1" marL="914400" rtl="0" algn="l">
              <a:spcBef>
                <a:spcPts val="0"/>
              </a:spcBef>
              <a:spcAft>
                <a:spcPts val="0"/>
              </a:spcAft>
              <a:buClr>
                <a:srgbClr val="434343"/>
              </a:buClr>
              <a:buSzPts val="1200"/>
              <a:buChar char="○"/>
            </a:pPr>
            <a:r>
              <a:rPr lang="el" sz="1200">
                <a:solidFill>
                  <a:srgbClr val="434343"/>
                </a:solidFill>
              </a:rPr>
              <a:t>to avoid multiple execution of the system for the same input video and pre-defined parameters</a:t>
            </a:r>
            <a:endParaRPr sz="1200">
              <a:solidFill>
                <a:srgbClr val="43434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Future Challenges</a:t>
            </a:r>
            <a:endParaRPr/>
          </a:p>
        </p:txBody>
      </p:sp>
      <p:sp>
        <p:nvSpPr>
          <p:cNvPr id="211" name="Google Shape;211;p34"/>
          <p:cNvSpPr txBox="1"/>
          <p:nvPr/>
        </p:nvSpPr>
        <p:spPr>
          <a:xfrm>
            <a:off x="93625" y="1687225"/>
            <a:ext cx="878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2" name="Google Shape;212;p34"/>
          <p:cNvSpPr txBox="1"/>
          <p:nvPr/>
        </p:nvSpPr>
        <p:spPr>
          <a:xfrm>
            <a:off x="198025" y="1478850"/>
            <a:ext cx="85728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sz="1300">
                <a:solidFill>
                  <a:srgbClr val="434343"/>
                </a:solidFill>
                <a:latin typeface="Roboto"/>
                <a:ea typeface="Roboto"/>
                <a:cs typeface="Roboto"/>
                <a:sym typeface="Roboto"/>
              </a:rPr>
              <a:t>There are several challenges for future research:</a:t>
            </a:r>
            <a:endParaRPr sz="1300">
              <a:solidFill>
                <a:srgbClr val="434343"/>
              </a:solidFill>
              <a:latin typeface="Roboto"/>
              <a:ea typeface="Roboto"/>
              <a:cs typeface="Roboto"/>
              <a:sym typeface="Roboto"/>
            </a:endParaRPr>
          </a:p>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The proposed method addresses only face to objects associations. </a:t>
            </a:r>
            <a:endParaRPr sz="1300">
              <a:solidFill>
                <a:srgbClr val="434343"/>
              </a:solidFill>
              <a:latin typeface="Roboto"/>
              <a:ea typeface="Roboto"/>
              <a:cs typeface="Roboto"/>
              <a:sym typeface="Roboto"/>
            </a:endParaRPr>
          </a:p>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Further associations between either individual faces or individual objects could be incorporated in order to extract statistics about persons or objects' common appearance in videos. </a:t>
            </a:r>
            <a:endParaRPr sz="1300">
              <a:solidFill>
                <a:srgbClr val="434343"/>
              </a:solidFill>
              <a:latin typeface="Roboto"/>
              <a:ea typeface="Roboto"/>
              <a:cs typeface="Roboto"/>
              <a:sym typeface="Roboto"/>
            </a:endParaRPr>
          </a:p>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 Including features that satisfy additional use-cases:</a:t>
            </a:r>
            <a:endParaRPr sz="1300">
              <a:solidFill>
                <a:srgbClr val="434343"/>
              </a:solidFill>
              <a:latin typeface="Roboto"/>
              <a:ea typeface="Roboto"/>
              <a:cs typeface="Roboto"/>
              <a:sym typeface="Roboto"/>
            </a:endParaRPr>
          </a:p>
          <a:p>
            <a:pPr indent="-311150" lvl="1" marL="9144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Color analysis algorithm: color palette per frame (dominant colors)</a:t>
            </a:r>
            <a:endParaRPr sz="1300">
              <a:solidFill>
                <a:srgbClr val="434343"/>
              </a:solidFill>
              <a:latin typeface="Roboto"/>
              <a:ea typeface="Roboto"/>
              <a:cs typeface="Roboto"/>
              <a:sym typeface="Roboto"/>
            </a:endParaRPr>
          </a:p>
          <a:p>
            <a:pPr indent="-311150" lvl="1" marL="9144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Image prediction model: automatic tags generation per frame.</a:t>
            </a:r>
            <a:endParaRPr sz="1300">
              <a:solidFill>
                <a:srgbClr val="434343"/>
              </a:solidFill>
              <a:latin typeface="Roboto"/>
              <a:ea typeface="Roboto"/>
              <a:cs typeface="Roboto"/>
              <a:sym typeface="Roboto"/>
            </a:endParaRPr>
          </a:p>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Estimation of tag variability through the video.</a:t>
            </a:r>
            <a:endParaRPr sz="1300">
              <a:solidFill>
                <a:srgbClr val="434343"/>
              </a:solidFill>
              <a:latin typeface="Roboto"/>
              <a:ea typeface="Roboto"/>
              <a:cs typeface="Roboto"/>
              <a:sym typeface="Roboto"/>
            </a:endParaRPr>
          </a:p>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Determination of possible correlation between the frames' contents, the generated tag and the dominant colors.</a:t>
            </a:r>
            <a:endParaRPr sz="1300">
              <a:solidFill>
                <a:srgbClr val="434343"/>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nvSpPr>
        <p:spPr>
          <a:xfrm>
            <a:off x="2034850" y="501750"/>
            <a:ext cx="76713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sz="2300">
                <a:solidFill>
                  <a:srgbClr val="434343"/>
                </a:solidFill>
                <a:latin typeface="Roboto"/>
                <a:ea typeface="Roboto"/>
                <a:cs typeface="Roboto"/>
                <a:sym typeface="Roboto"/>
              </a:rPr>
              <a:t>Thank you for your </a:t>
            </a:r>
            <a:r>
              <a:rPr lang="el" sz="2300">
                <a:solidFill>
                  <a:srgbClr val="434343"/>
                </a:solidFill>
                <a:latin typeface="Roboto"/>
                <a:ea typeface="Roboto"/>
                <a:cs typeface="Roboto"/>
                <a:sym typeface="Roboto"/>
              </a:rPr>
              <a:t>attention</a:t>
            </a:r>
            <a:r>
              <a:rPr lang="el" sz="2300">
                <a:solidFill>
                  <a:srgbClr val="434343"/>
                </a:solidFill>
                <a:latin typeface="Roboto"/>
                <a:ea typeface="Roboto"/>
                <a:cs typeface="Roboto"/>
                <a:sym typeface="Roboto"/>
              </a:rPr>
              <a:t>!</a:t>
            </a:r>
            <a:endParaRPr sz="2300">
              <a:solidFill>
                <a:srgbClr val="434343"/>
              </a:solidFill>
              <a:latin typeface="Roboto"/>
              <a:ea typeface="Roboto"/>
              <a:cs typeface="Roboto"/>
              <a:sym typeface="Roboto"/>
            </a:endParaRPr>
          </a:p>
          <a:p>
            <a:pPr indent="0" lvl="0" marL="0" rtl="0" algn="l">
              <a:spcBef>
                <a:spcPts val="0"/>
              </a:spcBef>
              <a:spcAft>
                <a:spcPts val="0"/>
              </a:spcAft>
              <a:buNone/>
            </a:pPr>
            <a:r>
              <a:t/>
            </a:r>
            <a:endParaRPr sz="2300">
              <a:solidFill>
                <a:srgbClr val="434343"/>
              </a:solidFill>
              <a:latin typeface="Roboto"/>
              <a:ea typeface="Roboto"/>
              <a:cs typeface="Roboto"/>
              <a:sym typeface="Roboto"/>
            </a:endParaRPr>
          </a:p>
          <a:p>
            <a:pPr indent="457200" lvl="0" marL="457200" rtl="0" algn="l">
              <a:spcBef>
                <a:spcPts val="0"/>
              </a:spcBef>
              <a:spcAft>
                <a:spcPts val="0"/>
              </a:spcAft>
              <a:buNone/>
            </a:pPr>
            <a:r>
              <a:rPr lang="el" sz="2000">
                <a:solidFill>
                  <a:srgbClr val="434343"/>
                </a:solidFill>
                <a:latin typeface="Roboto"/>
                <a:ea typeface="Roboto"/>
                <a:cs typeface="Roboto"/>
                <a:sym typeface="Roboto"/>
              </a:rPr>
              <a:t>QUESTIONS ???</a:t>
            </a:r>
            <a:endParaRPr sz="2000">
              <a:solidFill>
                <a:srgbClr val="434343"/>
              </a:solidFill>
              <a:latin typeface="Roboto"/>
              <a:ea typeface="Roboto"/>
              <a:cs typeface="Roboto"/>
              <a:sym typeface="Roboto"/>
            </a:endParaRPr>
          </a:p>
        </p:txBody>
      </p:sp>
      <p:pic>
        <p:nvPicPr>
          <p:cNvPr id="218" name="Google Shape;218;p35"/>
          <p:cNvPicPr preferRelativeResize="0"/>
          <p:nvPr/>
        </p:nvPicPr>
        <p:blipFill>
          <a:blip r:embed="rId3">
            <a:alphaModFix/>
          </a:blip>
          <a:stretch>
            <a:fillRect/>
          </a:stretch>
        </p:blipFill>
        <p:spPr>
          <a:xfrm>
            <a:off x="2926224" y="2130425"/>
            <a:ext cx="2300975" cy="144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5"/>
          <p:cNvPicPr preferRelativeResize="0"/>
          <p:nvPr/>
        </p:nvPicPr>
        <p:blipFill>
          <a:blip r:embed="rId3">
            <a:alphaModFix/>
          </a:blip>
          <a:stretch>
            <a:fillRect/>
          </a:stretch>
        </p:blipFill>
        <p:spPr>
          <a:xfrm>
            <a:off x="4469575" y="152400"/>
            <a:ext cx="4002311" cy="4838699"/>
          </a:xfrm>
          <a:prstGeom prst="rect">
            <a:avLst/>
          </a:prstGeom>
          <a:noFill/>
          <a:ln>
            <a:noFill/>
          </a:ln>
        </p:spPr>
      </p:pic>
      <p:pic>
        <p:nvPicPr>
          <p:cNvPr id="80" name="Google Shape;80;p15"/>
          <p:cNvPicPr preferRelativeResize="0"/>
          <p:nvPr/>
        </p:nvPicPr>
        <p:blipFill>
          <a:blip r:embed="rId4">
            <a:alphaModFix/>
          </a:blip>
          <a:stretch>
            <a:fillRect/>
          </a:stretch>
        </p:blipFill>
        <p:spPr>
          <a:xfrm>
            <a:off x="116950" y="1360875"/>
            <a:ext cx="4192450" cy="1843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Abstract</a:t>
            </a:r>
            <a:endParaRPr/>
          </a:p>
        </p:txBody>
      </p:sp>
      <p:sp>
        <p:nvSpPr>
          <p:cNvPr id="86" name="Google Shape;86;p16"/>
          <p:cNvSpPr txBox="1"/>
          <p:nvPr/>
        </p:nvSpPr>
        <p:spPr>
          <a:xfrm>
            <a:off x="347875" y="1373625"/>
            <a:ext cx="8520600" cy="36018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Computer Vision</a:t>
            </a:r>
            <a:r>
              <a:rPr lang="el" sz="1300">
                <a:solidFill>
                  <a:srgbClr val="434343"/>
                </a:solidFill>
                <a:latin typeface="Roboto"/>
                <a:ea typeface="Roboto"/>
                <a:cs typeface="Roboto"/>
                <a:sym typeface="Roboto"/>
              </a:rPr>
              <a:t> (CV)</a:t>
            </a:r>
            <a:r>
              <a:rPr lang="el" sz="1300">
                <a:solidFill>
                  <a:srgbClr val="434343"/>
                </a:solidFill>
                <a:latin typeface="Roboto"/>
                <a:ea typeface="Roboto"/>
                <a:cs typeface="Roboto"/>
                <a:sym typeface="Roboto"/>
              </a:rPr>
              <a:t>, as a Machine Learning application, has introduced new successful opportunities in healthcare, transportation, media monitoring and more. </a:t>
            </a:r>
            <a:endParaRPr sz="1300">
              <a:solidFill>
                <a:srgbClr val="434343"/>
              </a:solidFill>
              <a:latin typeface="Roboto"/>
              <a:ea typeface="Roboto"/>
              <a:cs typeface="Roboto"/>
              <a:sym typeface="Roboto"/>
            </a:endParaRPr>
          </a:p>
          <a:p>
            <a:pPr indent="0" lvl="0" marL="457200" rtl="0" algn="l">
              <a:spcBef>
                <a:spcPts val="0"/>
              </a:spcBef>
              <a:spcAft>
                <a:spcPts val="0"/>
              </a:spcAft>
              <a:buNone/>
            </a:pPr>
            <a:r>
              <a:t/>
            </a:r>
            <a:endParaRPr sz="1300">
              <a:solidFill>
                <a:srgbClr val="434343"/>
              </a:solidFill>
              <a:latin typeface="Roboto"/>
              <a:ea typeface="Roboto"/>
              <a:cs typeface="Roboto"/>
              <a:sym typeface="Roboto"/>
            </a:endParaRPr>
          </a:p>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Although this is a pretty challenging job, there has been progress particularly in Face Recognition (FR) and Object Detection (OD) systems. </a:t>
            </a:r>
            <a:endParaRPr sz="1300">
              <a:solidFill>
                <a:srgbClr val="434343"/>
              </a:solidFill>
              <a:latin typeface="Roboto"/>
              <a:ea typeface="Roboto"/>
              <a:cs typeface="Roboto"/>
              <a:sym typeface="Roboto"/>
            </a:endParaRPr>
          </a:p>
          <a:p>
            <a:pPr indent="0" lvl="0" marL="457200" rtl="0" algn="l">
              <a:spcBef>
                <a:spcPts val="0"/>
              </a:spcBef>
              <a:spcAft>
                <a:spcPts val="0"/>
              </a:spcAft>
              <a:buNone/>
            </a:pPr>
            <a:r>
              <a:t/>
            </a:r>
            <a:endParaRPr sz="1300">
              <a:solidFill>
                <a:srgbClr val="434343"/>
              </a:solidFill>
              <a:latin typeface="Roboto"/>
              <a:ea typeface="Roboto"/>
              <a:cs typeface="Roboto"/>
              <a:sym typeface="Roboto"/>
            </a:endParaRPr>
          </a:p>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These systems require large amounts of data to be trained with in order to perform satisfyingly. In most cases, the available data sets include an amount of unlabelled training samples, that is too large to be manually labeled.</a:t>
            </a:r>
            <a:endParaRPr sz="1300">
              <a:solidFill>
                <a:srgbClr val="434343"/>
              </a:solidFill>
              <a:latin typeface="Roboto"/>
              <a:ea typeface="Roboto"/>
              <a:cs typeface="Roboto"/>
              <a:sym typeface="Roboto"/>
            </a:endParaRPr>
          </a:p>
          <a:p>
            <a:pPr indent="0" lvl="0" marL="457200" rtl="0" algn="l">
              <a:spcBef>
                <a:spcPts val="0"/>
              </a:spcBef>
              <a:spcAft>
                <a:spcPts val="0"/>
              </a:spcAft>
              <a:buNone/>
            </a:pPr>
            <a:r>
              <a:t/>
            </a:r>
            <a:endParaRPr sz="1300">
              <a:solidFill>
                <a:srgbClr val="434343"/>
              </a:solidFill>
              <a:latin typeface="Roboto"/>
              <a:ea typeface="Roboto"/>
              <a:cs typeface="Roboto"/>
              <a:sym typeface="Roboto"/>
            </a:endParaRPr>
          </a:p>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Active Learning (AL) techniques address this challenge by leveraging only a small amount of manually labelled data, in order to train good supervised models. </a:t>
            </a:r>
            <a:endParaRPr sz="1300">
              <a:solidFill>
                <a:srgbClr val="434343"/>
              </a:solidFill>
              <a:latin typeface="Roboto"/>
              <a:ea typeface="Roboto"/>
              <a:cs typeface="Roboto"/>
              <a:sym typeface="Roboto"/>
            </a:endParaRPr>
          </a:p>
          <a:p>
            <a:pPr indent="0" lvl="0" marL="457200" rtl="0" algn="l">
              <a:spcBef>
                <a:spcPts val="0"/>
              </a:spcBef>
              <a:spcAft>
                <a:spcPts val="0"/>
              </a:spcAft>
              <a:buNone/>
            </a:pPr>
            <a:r>
              <a:t/>
            </a:r>
            <a:endParaRPr sz="1300">
              <a:solidFill>
                <a:srgbClr val="434343"/>
              </a:solidFill>
              <a:latin typeface="Roboto"/>
              <a:ea typeface="Roboto"/>
              <a:cs typeface="Roboto"/>
              <a:sym typeface="Roboto"/>
            </a:endParaRPr>
          </a:p>
          <a:p>
            <a:pPr indent="-311150" lvl="0" marL="457200" rtl="0" algn="l">
              <a:spcBef>
                <a:spcPts val="0"/>
              </a:spcBef>
              <a:spcAft>
                <a:spcPts val="0"/>
              </a:spcAft>
              <a:buClr>
                <a:srgbClr val="434343"/>
              </a:buClr>
              <a:buSzPts val="1300"/>
              <a:buFont typeface="Roboto"/>
              <a:buChar char="●"/>
            </a:pPr>
            <a:r>
              <a:rPr lang="el" sz="1300">
                <a:solidFill>
                  <a:srgbClr val="434343"/>
                </a:solidFill>
                <a:latin typeface="Roboto"/>
                <a:ea typeface="Roboto"/>
                <a:cs typeface="Roboto"/>
                <a:sym typeface="Roboto"/>
              </a:rPr>
              <a:t>An efficient way of labelling a small amount of training data is utilizing user-friendly annotation tools that could annotate a whole video streaming and export the labelled data. </a:t>
            </a:r>
            <a:endParaRPr sz="1300">
              <a:solidFill>
                <a:srgbClr val="434343"/>
              </a:solidFill>
              <a:latin typeface="Roboto"/>
              <a:ea typeface="Roboto"/>
              <a:cs typeface="Roboto"/>
              <a:sym typeface="Roboto"/>
            </a:endParaRPr>
          </a:p>
          <a:p>
            <a:pPr indent="0" lvl="0" marL="457200" rtl="0" algn="l">
              <a:spcBef>
                <a:spcPts val="0"/>
              </a:spcBef>
              <a:spcAft>
                <a:spcPts val="0"/>
              </a:spcAft>
              <a:buNone/>
            </a:pPr>
            <a:r>
              <a:t/>
            </a:r>
            <a:endParaRPr sz="1300">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nvSpPr>
        <p:spPr>
          <a:xfrm>
            <a:off x="296975" y="209200"/>
            <a:ext cx="8198100" cy="388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317500" lvl="0" marL="457200" rtl="0" algn="l">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The </a:t>
            </a:r>
            <a:r>
              <a:rPr b="1" lang="el" u="sng">
                <a:solidFill>
                  <a:srgbClr val="434343"/>
                </a:solidFill>
                <a:latin typeface="Roboto"/>
                <a:ea typeface="Roboto"/>
                <a:cs typeface="Roboto"/>
                <a:sym typeface="Roboto"/>
              </a:rPr>
              <a:t>goal</a:t>
            </a:r>
            <a:r>
              <a:rPr lang="el">
                <a:solidFill>
                  <a:srgbClr val="434343"/>
                </a:solidFill>
                <a:latin typeface="Roboto"/>
                <a:ea typeface="Roboto"/>
                <a:cs typeface="Roboto"/>
                <a:sym typeface="Roboto"/>
              </a:rPr>
              <a:t> of this thesis is to:</a:t>
            </a:r>
            <a:endParaRPr>
              <a:solidFill>
                <a:srgbClr val="434343"/>
              </a:solidFill>
              <a:latin typeface="Roboto"/>
              <a:ea typeface="Roboto"/>
              <a:cs typeface="Roboto"/>
              <a:sym typeface="Roboto"/>
            </a:endParaRPr>
          </a:p>
          <a:p>
            <a:pPr indent="-317500" lvl="1" marL="914400" rtl="0" algn="l">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provide a comprehensive study on FR and OD state-of-the-art open-source models;</a:t>
            </a:r>
            <a:endParaRPr>
              <a:solidFill>
                <a:srgbClr val="434343"/>
              </a:solidFill>
              <a:latin typeface="Roboto"/>
              <a:ea typeface="Roboto"/>
              <a:cs typeface="Roboto"/>
              <a:sym typeface="Roboto"/>
            </a:endParaRPr>
          </a:p>
          <a:p>
            <a:pPr indent="-317500" lvl="1" marL="914400" rtl="0" algn="l">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introduce sophisticated training processes as well as optimization methods that enhance the results' accuracy;</a:t>
            </a:r>
            <a:endParaRPr>
              <a:solidFill>
                <a:srgbClr val="434343"/>
              </a:solidFill>
              <a:latin typeface="Roboto"/>
              <a:ea typeface="Roboto"/>
              <a:cs typeface="Roboto"/>
              <a:sym typeface="Roboto"/>
            </a:endParaRPr>
          </a:p>
          <a:p>
            <a:pPr indent="-317500" lvl="1" marL="914400" rtl="0" algn="l">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propose a robust Active Learning method of creating extended data sets utilizing interactive annotation tools ;</a:t>
            </a:r>
            <a:endParaRPr>
              <a:solidFill>
                <a:srgbClr val="434343"/>
              </a:solidFill>
              <a:latin typeface="Roboto"/>
              <a:ea typeface="Roboto"/>
              <a:cs typeface="Roboto"/>
              <a:sym typeface="Roboto"/>
            </a:endParaRPr>
          </a:p>
          <a:p>
            <a:pPr indent="-317500" lvl="1" marL="914400" rtl="0" algn="l">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provide efficient techniques of associating FR and OD outputs thought a workflow, in order to extract as much knowledge as possible from an input video. </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317500" lvl="0" marL="457200" rtl="0" algn="l">
              <a:spcBef>
                <a:spcPts val="0"/>
              </a:spcBef>
              <a:spcAft>
                <a:spcPts val="0"/>
              </a:spcAft>
              <a:buClr>
                <a:srgbClr val="434343"/>
              </a:buClr>
              <a:buSzPts val="1400"/>
              <a:buFont typeface="Roboto"/>
              <a:buChar char="●"/>
            </a:pPr>
            <a:r>
              <a:rPr lang="el">
                <a:solidFill>
                  <a:srgbClr val="434343"/>
                </a:solidFill>
                <a:latin typeface="Roboto"/>
                <a:ea typeface="Roboto"/>
                <a:cs typeface="Roboto"/>
                <a:sym typeface="Roboto"/>
              </a:rPr>
              <a:t>Furthermore, we introduce the implementation of a detailed metadata repository that includes information for the input's features (e.g duration, resolution etc) as well as frames contents (that is, faces and objects) that the integrated system has detected. </a:t>
            </a:r>
            <a:endParaRPr>
              <a:solidFill>
                <a:srgbClr val="434343"/>
              </a:solidFill>
              <a:latin typeface="Roboto"/>
              <a:ea typeface="Roboto"/>
              <a:cs typeface="Roboto"/>
              <a:sym typeface="Roboto"/>
            </a:endParaRPr>
          </a:p>
          <a:p>
            <a:pPr indent="0" lvl="0" marL="457200" rtl="0" algn="l">
              <a:spcBef>
                <a:spcPts val="0"/>
              </a:spcBef>
              <a:spcAft>
                <a:spcPts val="0"/>
              </a:spcAft>
              <a:buNone/>
            </a:pPr>
            <a:r>
              <a:t/>
            </a:r>
            <a:endParaRPr>
              <a:solidFill>
                <a:srgbClr val="434343"/>
              </a:solidFill>
              <a:latin typeface="Roboto"/>
              <a:ea typeface="Roboto"/>
              <a:cs typeface="Roboto"/>
              <a:sym typeface="Roboto"/>
            </a:endParaRPr>
          </a:p>
          <a:p>
            <a:pPr indent="-317500" lvl="0" marL="457200" rtl="0" algn="just">
              <a:lnSpc>
                <a:spcPct val="115000"/>
              </a:lnSpc>
              <a:spcBef>
                <a:spcPts val="0"/>
              </a:spcBef>
              <a:spcAft>
                <a:spcPts val="1000"/>
              </a:spcAft>
              <a:buClr>
                <a:srgbClr val="434343"/>
              </a:buClr>
              <a:buSzPts val="1400"/>
              <a:buFont typeface="Roboto"/>
              <a:buChar char="●"/>
            </a:pPr>
            <a:r>
              <a:rPr lang="el">
                <a:solidFill>
                  <a:srgbClr val="434343"/>
                </a:solidFill>
                <a:latin typeface="Roboto"/>
                <a:ea typeface="Roboto"/>
                <a:cs typeface="Roboto"/>
                <a:sym typeface="Roboto"/>
              </a:rPr>
              <a:t>The metadata repository enables the access to the whole extracted information and the further associations between the FR and OD individual outputs.  </a:t>
            </a:r>
            <a:endParaRPr b="1">
              <a:solidFill>
                <a:srgbClr val="434343"/>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Computer Vision: </a:t>
            </a:r>
            <a:r>
              <a:rPr lang="el" sz="2500"/>
              <a:t>State-of-the-art Review</a:t>
            </a:r>
            <a:endParaRPr sz="2500"/>
          </a:p>
        </p:txBody>
      </p:sp>
      <p:sp>
        <p:nvSpPr>
          <p:cNvPr id="97" name="Google Shape;97;p18"/>
          <p:cNvSpPr txBox="1"/>
          <p:nvPr>
            <p:ph idx="1" type="body"/>
          </p:nvPr>
        </p:nvSpPr>
        <p:spPr>
          <a:xfrm>
            <a:off x="92150" y="1338550"/>
            <a:ext cx="4394400" cy="3843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l" sz="1507" u="sng"/>
              <a:t>Face Recognition:</a:t>
            </a:r>
            <a:endParaRPr sz="1507"/>
          </a:p>
          <a:p>
            <a:pPr indent="-311626" lvl="0" marL="457200" rtl="0" algn="l">
              <a:lnSpc>
                <a:spcPct val="95000"/>
              </a:lnSpc>
              <a:spcBef>
                <a:spcPts val="1200"/>
              </a:spcBef>
              <a:spcAft>
                <a:spcPts val="0"/>
              </a:spcAft>
              <a:buSzPts val="1308"/>
              <a:buChar char="●"/>
            </a:pPr>
            <a:r>
              <a:rPr lang="el" sz="1307"/>
              <a:t>In 2015, Google announced FaceNet, which achieved a new record accuracy of 99.63% on the widely used LFW dataset.</a:t>
            </a:r>
            <a:endParaRPr sz="1307"/>
          </a:p>
          <a:p>
            <a:pPr indent="-311626" lvl="0" marL="457200" rtl="0" algn="l">
              <a:lnSpc>
                <a:spcPct val="95000"/>
              </a:lnSpc>
              <a:spcBef>
                <a:spcPts val="0"/>
              </a:spcBef>
              <a:spcAft>
                <a:spcPts val="0"/>
              </a:spcAft>
              <a:buSzPts val="1308"/>
              <a:buChar char="●"/>
            </a:pPr>
            <a:r>
              <a:rPr lang="el" sz="1307"/>
              <a:t>At the same time, OpenFace was being released. OpenFace is an open-source implementation, inspired by FaceNet.</a:t>
            </a:r>
            <a:endParaRPr sz="1307"/>
          </a:p>
          <a:p>
            <a:pPr indent="-311626" lvl="0" marL="457200" rtl="0" algn="l">
              <a:lnSpc>
                <a:spcPct val="95000"/>
              </a:lnSpc>
              <a:spcBef>
                <a:spcPts val="0"/>
              </a:spcBef>
              <a:spcAft>
                <a:spcPts val="0"/>
              </a:spcAft>
              <a:buSzPts val="1308"/>
              <a:buChar char="●"/>
            </a:pPr>
            <a:r>
              <a:rPr b="1" lang="el" sz="1307"/>
              <a:t>Dlib</a:t>
            </a:r>
            <a:r>
              <a:rPr lang="el" sz="1307"/>
              <a:t> is an open-source face recognition built (part of OpenFace), using Deep Learning (DL) and achieving state-of-the-art performance.</a:t>
            </a:r>
            <a:endParaRPr sz="1307"/>
          </a:p>
          <a:p>
            <a:pPr indent="-311626" lvl="0" marL="457200" rtl="0" algn="l">
              <a:lnSpc>
                <a:spcPct val="95000"/>
              </a:lnSpc>
              <a:spcBef>
                <a:spcPts val="0"/>
              </a:spcBef>
              <a:spcAft>
                <a:spcPts val="0"/>
              </a:spcAft>
              <a:buSzPts val="1308"/>
              <a:buChar char="●"/>
            </a:pPr>
            <a:r>
              <a:rPr lang="el" sz="1307"/>
              <a:t>The model responsible for actually quantifying each face in an image has an accuracy of 99.38% (on LFW).</a:t>
            </a:r>
            <a:endParaRPr sz="1307"/>
          </a:p>
          <a:p>
            <a:pPr indent="0" lvl="0" marL="457200" rtl="0" algn="l">
              <a:lnSpc>
                <a:spcPct val="95000"/>
              </a:lnSpc>
              <a:spcBef>
                <a:spcPts val="1200"/>
              </a:spcBef>
              <a:spcAft>
                <a:spcPts val="1200"/>
              </a:spcAft>
              <a:buNone/>
            </a:pPr>
            <a:r>
              <a:t/>
            </a:r>
            <a:endParaRPr b="1" sz="1207" u="sng"/>
          </a:p>
        </p:txBody>
      </p:sp>
      <p:sp>
        <p:nvSpPr>
          <p:cNvPr id="98" name="Google Shape;98;p18"/>
          <p:cNvSpPr txBox="1"/>
          <p:nvPr>
            <p:ph idx="2" type="body"/>
          </p:nvPr>
        </p:nvSpPr>
        <p:spPr>
          <a:xfrm>
            <a:off x="4572000" y="1308100"/>
            <a:ext cx="4324200" cy="34056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b="1" lang="el" sz="1500" u="sng"/>
              <a:t>Object Detection:</a:t>
            </a:r>
            <a:endParaRPr b="1" sz="1500" u="sng"/>
          </a:p>
          <a:p>
            <a:pPr indent="-311467" lvl="0" marL="457200" rtl="0" algn="l">
              <a:lnSpc>
                <a:spcPct val="95000"/>
              </a:lnSpc>
              <a:spcBef>
                <a:spcPts val="1200"/>
              </a:spcBef>
              <a:spcAft>
                <a:spcPts val="0"/>
              </a:spcAft>
              <a:buSzPts val="1305"/>
              <a:buChar char="●"/>
            </a:pPr>
            <a:r>
              <a:rPr lang="el" sz="1305"/>
              <a:t>ImageAI supports a list of state-of-the-art Machine Learning models for OD (e.g YOLOv3).</a:t>
            </a:r>
            <a:endParaRPr sz="1305"/>
          </a:p>
          <a:p>
            <a:pPr indent="-311467" lvl="0" marL="457200" rtl="0" algn="l">
              <a:lnSpc>
                <a:spcPct val="95000"/>
              </a:lnSpc>
              <a:spcBef>
                <a:spcPts val="0"/>
              </a:spcBef>
              <a:spcAft>
                <a:spcPts val="0"/>
              </a:spcAft>
              <a:buSzPts val="1305"/>
              <a:buChar char="●"/>
            </a:pPr>
            <a:r>
              <a:rPr b="1" lang="el" sz="1305"/>
              <a:t>YOLOv3</a:t>
            </a:r>
            <a:r>
              <a:rPr lang="el" sz="1305"/>
              <a:t> has been trained on COCO dataset and recognizes 80 different objects in images and videos.</a:t>
            </a:r>
            <a:endParaRPr sz="1305"/>
          </a:p>
          <a:p>
            <a:pPr indent="-305117" lvl="0" marL="457200" rtl="0" algn="l">
              <a:lnSpc>
                <a:spcPct val="95000"/>
              </a:lnSpc>
              <a:spcBef>
                <a:spcPts val="0"/>
              </a:spcBef>
              <a:spcAft>
                <a:spcPts val="0"/>
              </a:spcAft>
              <a:buSzPts val="1205"/>
              <a:buChar char="●"/>
            </a:pPr>
            <a:r>
              <a:rPr lang="el" sz="1305"/>
              <a:t>The YOLOv3 model </a:t>
            </a:r>
            <a:r>
              <a:rPr lang="el" sz="1307"/>
              <a:t>uses DL and achieves </a:t>
            </a:r>
            <a:r>
              <a:rPr lang="el" sz="1305"/>
              <a:t>a 63.7% mAP score over the 2007 PASCAL VOC dataset while it allows real-time predictions.</a:t>
            </a:r>
            <a:endParaRPr sz="1305"/>
          </a:p>
          <a:p>
            <a:pPr indent="-311467" lvl="0" marL="457200" rtl="0" algn="l">
              <a:lnSpc>
                <a:spcPct val="95000"/>
              </a:lnSpc>
              <a:spcBef>
                <a:spcPts val="0"/>
              </a:spcBef>
              <a:spcAft>
                <a:spcPts val="0"/>
              </a:spcAft>
              <a:buSzPts val="1305"/>
              <a:buChar char="●"/>
            </a:pPr>
            <a:r>
              <a:rPr lang="el" sz="1305"/>
              <a:t>YOLOv3 could be 4 times faster and certainly more convenient to use in comparison to other well-performed models such as Faster R-CNN and Mask R-CNN that are not implementable for real-time.</a:t>
            </a:r>
            <a:endParaRPr sz="1305"/>
          </a:p>
          <a:p>
            <a:pPr indent="0" lvl="0" marL="457200" rtl="0" algn="l">
              <a:lnSpc>
                <a:spcPct val="95000"/>
              </a:lnSpc>
              <a:spcBef>
                <a:spcPts val="1200"/>
              </a:spcBef>
              <a:spcAft>
                <a:spcPts val="1200"/>
              </a:spcAft>
              <a:buNone/>
            </a:pPr>
            <a:r>
              <a:t/>
            </a:r>
            <a:endParaRPr b="1" sz="1205"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Face Recognition with DLIB</a:t>
            </a:r>
            <a:endParaRPr/>
          </a:p>
        </p:txBody>
      </p:sp>
      <p:sp>
        <p:nvSpPr>
          <p:cNvPr id="104" name="Google Shape;104;p19"/>
          <p:cNvSpPr txBox="1"/>
          <p:nvPr>
            <p:ph idx="1" type="body"/>
          </p:nvPr>
        </p:nvSpPr>
        <p:spPr>
          <a:xfrm>
            <a:off x="4414675" y="650525"/>
            <a:ext cx="4107900" cy="439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200">
                <a:solidFill>
                  <a:srgbClr val="434343"/>
                </a:solidFill>
              </a:rPr>
              <a:t>The full FR </a:t>
            </a:r>
            <a:r>
              <a:rPr b="1" lang="el" sz="1200">
                <a:solidFill>
                  <a:srgbClr val="434343"/>
                </a:solidFill>
              </a:rPr>
              <a:t>workflow</a:t>
            </a:r>
            <a:r>
              <a:rPr lang="el" sz="1200">
                <a:solidFill>
                  <a:srgbClr val="434343"/>
                </a:solidFill>
              </a:rPr>
              <a:t> consists of the following processes: </a:t>
            </a:r>
            <a:endParaRPr sz="1200">
              <a:solidFill>
                <a:srgbClr val="434343"/>
              </a:solidFill>
            </a:endParaRPr>
          </a:p>
          <a:p>
            <a:pPr indent="-304800" lvl="0" marL="914400" rtl="0" algn="l">
              <a:spcBef>
                <a:spcPts val="1200"/>
              </a:spcBef>
              <a:spcAft>
                <a:spcPts val="0"/>
              </a:spcAft>
              <a:buClr>
                <a:srgbClr val="434343"/>
              </a:buClr>
              <a:buSzPts val="1200"/>
              <a:buAutoNum type="arabicPeriod"/>
            </a:pPr>
            <a:r>
              <a:rPr b="1" lang="el" sz="1200">
                <a:solidFill>
                  <a:srgbClr val="434343"/>
                </a:solidFill>
              </a:rPr>
              <a:t>Face Detection:</a:t>
            </a:r>
            <a:r>
              <a:rPr lang="el" sz="1200">
                <a:solidFill>
                  <a:srgbClr val="434343"/>
                </a:solidFill>
              </a:rPr>
              <a:t> locates the faces in an image before passing them to the next step.</a:t>
            </a:r>
            <a:endParaRPr sz="1200">
              <a:solidFill>
                <a:srgbClr val="434343"/>
              </a:solidFill>
            </a:endParaRPr>
          </a:p>
          <a:p>
            <a:pPr indent="-304800" lvl="0" marL="914400" rtl="0" algn="l">
              <a:spcBef>
                <a:spcPts val="0"/>
              </a:spcBef>
              <a:spcAft>
                <a:spcPts val="0"/>
              </a:spcAft>
              <a:buClr>
                <a:srgbClr val="434343"/>
              </a:buClr>
              <a:buSzPts val="1200"/>
              <a:buAutoNum type="arabicPeriod"/>
            </a:pPr>
            <a:r>
              <a:rPr b="1" lang="el" sz="1200">
                <a:solidFill>
                  <a:srgbClr val="434343"/>
                </a:solidFill>
              </a:rPr>
              <a:t>Face Preprocessing:</a:t>
            </a:r>
            <a:r>
              <a:rPr lang="el" sz="1200">
                <a:solidFill>
                  <a:srgbClr val="434343"/>
                </a:solidFill>
              </a:rPr>
              <a:t> (i.e rotation, scaling, transformation) all faces are being warped so that their eyes and lips lie always in the same direction.</a:t>
            </a:r>
            <a:endParaRPr sz="1200">
              <a:solidFill>
                <a:srgbClr val="434343"/>
              </a:solidFill>
            </a:endParaRPr>
          </a:p>
          <a:p>
            <a:pPr indent="-304800" lvl="0" marL="914400" rtl="0" algn="l">
              <a:spcBef>
                <a:spcPts val="0"/>
              </a:spcBef>
              <a:spcAft>
                <a:spcPts val="0"/>
              </a:spcAft>
              <a:buClr>
                <a:srgbClr val="434343"/>
              </a:buClr>
              <a:buSzPts val="1200"/>
              <a:buAutoNum type="arabicPeriod"/>
            </a:pPr>
            <a:r>
              <a:rPr b="1" lang="el" sz="1200">
                <a:solidFill>
                  <a:srgbClr val="434343"/>
                </a:solidFill>
              </a:rPr>
              <a:t>Feature Extraction:</a:t>
            </a:r>
            <a:r>
              <a:rPr lang="el" sz="1200">
                <a:solidFill>
                  <a:srgbClr val="434343"/>
                </a:solidFill>
              </a:rPr>
              <a:t> extraction of basic measurements (e.g encodings 128-d) from each face, in order to enable comparisons between different faces.</a:t>
            </a:r>
            <a:endParaRPr sz="1200">
              <a:solidFill>
                <a:srgbClr val="434343"/>
              </a:solidFill>
            </a:endParaRPr>
          </a:p>
          <a:p>
            <a:pPr indent="-304800" lvl="0" marL="914400" rtl="0" algn="l">
              <a:spcBef>
                <a:spcPts val="0"/>
              </a:spcBef>
              <a:spcAft>
                <a:spcPts val="0"/>
              </a:spcAft>
              <a:buClr>
                <a:srgbClr val="434343"/>
              </a:buClr>
              <a:buSzPts val="1200"/>
              <a:buAutoNum type="arabicPeriod"/>
            </a:pPr>
            <a:r>
              <a:rPr b="1" lang="el" sz="1200">
                <a:solidFill>
                  <a:srgbClr val="434343"/>
                </a:solidFill>
              </a:rPr>
              <a:t>Face Recognition:</a:t>
            </a:r>
            <a:r>
              <a:rPr lang="el" sz="1200">
                <a:solidFill>
                  <a:srgbClr val="434343"/>
                </a:solidFill>
              </a:rPr>
              <a:t>  ML classification algorithm (e.g SVM, KNN) is being used in order to find the person in the dataset who has the smallest encodings difference from the test sample.</a:t>
            </a:r>
            <a:endParaRPr sz="1200">
              <a:solidFill>
                <a:srgbClr val="434343"/>
              </a:solidFill>
            </a:endParaRPr>
          </a:p>
          <a:p>
            <a:pPr indent="0" lvl="0" marL="0" rtl="0" algn="l">
              <a:spcBef>
                <a:spcPts val="1200"/>
              </a:spcBef>
              <a:spcAft>
                <a:spcPts val="1200"/>
              </a:spcAft>
              <a:buNone/>
            </a:pPr>
            <a:r>
              <a:t/>
            </a:r>
            <a:endParaRPr sz="1400">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l" sz="1500"/>
              <a:t>Face Recognition Workflow</a:t>
            </a:r>
            <a:endParaRPr sz="1500"/>
          </a:p>
        </p:txBody>
      </p:sp>
      <p:pic>
        <p:nvPicPr>
          <p:cNvPr id="110" name="Google Shape;110;p20"/>
          <p:cNvPicPr preferRelativeResize="0"/>
          <p:nvPr/>
        </p:nvPicPr>
        <p:blipFill>
          <a:blip r:embed="rId3">
            <a:alphaModFix/>
          </a:blip>
          <a:stretch>
            <a:fillRect/>
          </a:stretch>
        </p:blipFill>
        <p:spPr>
          <a:xfrm>
            <a:off x="222650" y="455475"/>
            <a:ext cx="2638500" cy="1835650"/>
          </a:xfrm>
          <a:prstGeom prst="rect">
            <a:avLst/>
          </a:prstGeom>
          <a:noFill/>
          <a:ln>
            <a:noFill/>
          </a:ln>
        </p:spPr>
      </p:pic>
      <p:sp>
        <p:nvSpPr>
          <p:cNvPr id="111" name="Google Shape;111;p20"/>
          <p:cNvSpPr txBox="1"/>
          <p:nvPr/>
        </p:nvSpPr>
        <p:spPr>
          <a:xfrm>
            <a:off x="544250" y="2402400"/>
            <a:ext cx="1995300" cy="338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l" sz="1000">
                <a:latin typeface="Roboto"/>
                <a:ea typeface="Roboto"/>
                <a:cs typeface="Roboto"/>
                <a:sym typeface="Roboto"/>
              </a:rPr>
              <a:t>1. </a:t>
            </a:r>
            <a:r>
              <a:rPr lang="el" sz="1000">
                <a:latin typeface="Roboto"/>
                <a:ea typeface="Roboto"/>
                <a:cs typeface="Roboto"/>
                <a:sym typeface="Roboto"/>
              </a:rPr>
              <a:t>Face Detection</a:t>
            </a:r>
            <a:endParaRPr sz="1000">
              <a:latin typeface="Roboto"/>
              <a:ea typeface="Roboto"/>
              <a:cs typeface="Roboto"/>
              <a:sym typeface="Roboto"/>
            </a:endParaRPr>
          </a:p>
        </p:txBody>
      </p:sp>
      <p:cxnSp>
        <p:nvCxnSpPr>
          <p:cNvPr id="112" name="Google Shape;112;p20"/>
          <p:cNvCxnSpPr/>
          <p:nvPr/>
        </p:nvCxnSpPr>
        <p:spPr>
          <a:xfrm flipH="1" rot="10800000">
            <a:off x="3070600" y="1080900"/>
            <a:ext cx="649500" cy="6000"/>
          </a:xfrm>
          <a:prstGeom prst="straightConnector1">
            <a:avLst/>
          </a:prstGeom>
          <a:noFill/>
          <a:ln cap="flat" cmpd="sng" w="9525">
            <a:solidFill>
              <a:schemeClr val="dk2"/>
            </a:solidFill>
            <a:prstDash val="solid"/>
            <a:round/>
            <a:headEnd len="med" w="med" type="none"/>
            <a:tailEnd len="med" w="med" type="triangle"/>
          </a:ln>
        </p:spPr>
      </p:cxnSp>
      <p:pic>
        <p:nvPicPr>
          <p:cNvPr id="113" name="Google Shape;113;p20"/>
          <p:cNvPicPr preferRelativeResize="0"/>
          <p:nvPr/>
        </p:nvPicPr>
        <p:blipFill>
          <a:blip r:embed="rId4">
            <a:alphaModFix/>
          </a:blip>
          <a:stretch>
            <a:fillRect/>
          </a:stretch>
        </p:blipFill>
        <p:spPr>
          <a:xfrm>
            <a:off x="4029650" y="274925"/>
            <a:ext cx="3766676" cy="1054675"/>
          </a:xfrm>
          <a:prstGeom prst="rect">
            <a:avLst/>
          </a:prstGeom>
          <a:noFill/>
          <a:ln>
            <a:noFill/>
          </a:ln>
        </p:spPr>
      </p:pic>
      <p:sp>
        <p:nvSpPr>
          <p:cNvPr id="114" name="Google Shape;114;p20"/>
          <p:cNvSpPr txBox="1"/>
          <p:nvPr/>
        </p:nvSpPr>
        <p:spPr>
          <a:xfrm>
            <a:off x="5204025" y="1329600"/>
            <a:ext cx="1995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sz="1000">
                <a:latin typeface="Roboto"/>
                <a:ea typeface="Roboto"/>
                <a:cs typeface="Roboto"/>
                <a:sym typeface="Roboto"/>
              </a:rPr>
              <a:t>2. </a:t>
            </a:r>
            <a:r>
              <a:rPr lang="el" sz="1000">
                <a:latin typeface="Roboto"/>
                <a:ea typeface="Roboto"/>
                <a:cs typeface="Roboto"/>
                <a:sym typeface="Roboto"/>
              </a:rPr>
              <a:t>Face Pre-processing</a:t>
            </a:r>
            <a:endParaRPr sz="1000">
              <a:latin typeface="Roboto"/>
              <a:ea typeface="Roboto"/>
              <a:cs typeface="Roboto"/>
              <a:sym typeface="Roboto"/>
            </a:endParaRPr>
          </a:p>
        </p:txBody>
      </p:sp>
      <p:pic>
        <p:nvPicPr>
          <p:cNvPr id="115" name="Google Shape;115;p20"/>
          <p:cNvPicPr preferRelativeResize="0"/>
          <p:nvPr/>
        </p:nvPicPr>
        <p:blipFill>
          <a:blip r:embed="rId5">
            <a:alphaModFix/>
          </a:blip>
          <a:stretch>
            <a:fillRect/>
          </a:stretch>
        </p:blipFill>
        <p:spPr>
          <a:xfrm>
            <a:off x="3934100" y="2114200"/>
            <a:ext cx="3681827" cy="1835650"/>
          </a:xfrm>
          <a:prstGeom prst="rect">
            <a:avLst/>
          </a:prstGeom>
          <a:noFill/>
          <a:ln>
            <a:noFill/>
          </a:ln>
        </p:spPr>
      </p:pic>
      <p:cxnSp>
        <p:nvCxnSpPr>
          <p:cNvPr id="116" name="Google Shape;116;p20"/>
          <p:cNvCxnSpPr/>
          <p:nvPr/>
        </p:nvCxnSpPr>
        <p:spPr>
          <a:xfrm>
            <a:off x="6062475" y="1668300"/>
            <a:ext cx="16800" cy="354000"/>
          </a:xfrm>
          <a:prstGeom prst="straightConnector1">
            <a:avLst/>
          </a:prstGeom>
          <a:noFill/>
          <a:ln cap="flat" cmpd="sng" w="9525">
            <a:solidFill>
              <a:schemeClr val="dk2"/>
            </a:solidFill>
            <a:prstDash val="solid"/>
            <a:round/>
            <a:headEnd len="med" w="med" type="none"/>
            <a:tailEnd len="med" w="med" type="triangle"/>
          </a:ln>
        </p:spPr>
      </p:cxnSp>
      <p:sp>
        <p:nvSpPr>
          <p:cNvPr id="117" name="Google Shape;117;p20"/>
          <p:cNvSpPr txBox="1"/>
          <p:nvPr/>
        </p:nvSpPr>
        <p:spPr>
          <a:xfrm>
            <a:off x="5212275" y="4004950"/>
            <a:ext cx="1995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sz="1000">
                <a:latin typeface="Roboto"/>
                <a:ea typeface="Roboto"/>
                <a:cs typeface="Roboto"/>
                <a:sym typeface="Roboto"/>
              </a:rPr>
              <a:t>3</a:t>
            </a:r>
            <a:r>
              <a:rPr lang="el" sz="1000">
                <a:latin typeface="Roboto"/>
                <a:ea typeface="Roboto"/>
                <a:cs typeface="Roboto"/>
                <a:sym typeface="Roboto"/>
              </a:rPr>
              <a:t>. Face Encodings</a:t>
            </a:r>
            <a:endParaRPr sz="10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Object Detection with YOLOv3</a:t>
            </a:r>
            <a:endParaRPr/>
          </a:p>
        </p:txBody>
      </p:sp>
      <p:sp>
        <p:nvSpPr>
          <p:cNvPr id="123" name="Google Shape;123;p21"/>
          <p:cNvSpPr txBox="1"/>
          <p:nvPr>
            <p:ph idx="1" type="body"/>
          </p:nvPr>
        </p:nvSpPr>
        <p:spPr>
          <a:xfrm>
            <a:off x="4305300" y="203350"/>
            <a:ext cx="4113600" cy="43902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Clr>
                <a:srgbClr val="434343"/>
              </a:buClr>
              <a:buSzPts val="1200"/>
              <a:buChar char="●"/>
            </a:pPr>
            <a:r>
              <a:rPr lang="el" sz="1200">
                <a:solidFill>
                  <a:srgbClr val="434343"/>
                </a:solidFill>
              </a:rPr>
              <a:t>YOLOv3 is very </a:t>
            </a:r>
            <a:r>
              <a:rPr b="1" lang="el" sz="1200">
                <a:solidFill>
                  <a:srgbClr val="434343"/>
                </a:solidFill>
              </a:rPr>
              <a:t>fast</a:t>
            </a:r>
            <a:r>
              <a:rPr lang="el" sz="1200">
                <a:solidFill>
                  <a:srgbClr val="434343"/>
                </a:solidFill>
              </a:rPr>
              <a:t> and </a:t>
            </a:r>
            <a:r>
              <a:rPr b="1" lang="el" sz="1200">
                <a:solidFill>
                  <a:srgbClr val="434343"/>
                </a:solidFill>
              </a:rPr>
              <a:t>well-performed</a:t>
            </a:r>
            <a:r>
              <a:rPr lang="el" sz="1200">
                <a:solidFill>
                  <a:srgbClr val="434343"/>
                </a:solidFill>
              </a:rPr>
              <a:t> due to the technique that it follows. </a:t>
            </a:r>
            <a:endParaRPr sz="1200">
              <a:solidFill>
                <a:srgbClr val="434343"/>
              </a:solidFill>
            </a:endParaRPr>
          </a:p>
          <a:p>
            <a:pPr indent="-304800" lvl="0" marL="457200" rtl="0" algn="l">
              <a:spcBef>
                <a:spcPts val="0"/>
              </a:spcBef>
              <a:spcAft>
                <a:spcPts val="0"/>
              </a:spcAft>
              <a:buClr>
                <a:srgbClr val="434343"/>
              </a:buClr>
              <a:buSzPts val="1200"/>
              <a:buChar char="●"/>
            </a:pPr>
            <a:r>
              <a:rPr lang="el" sz="1200">
                <a:solidFill>
                  <a:srgbClr val="434343"/>
                </a:solidFill>
              </a:rPr>
              <a:t>It detects objects by forwarding the whole image </a:t>
            </a:r>
            <a:r>
              <a:rPr b="1" lang="el" sz="1200">
                <a:solidFill>
                  <a:srgbClr val="434343"/>
                </a:solidFill>
              </a:rPr>
              <a:t>only once</a:t>
            </a:r>
            <a:r>
              <a:rPr lang="el" sz="1200">
                <a:solidFill>
                  <a:srgbClr val="434343"/>
                </a:solidFill>
              </a:rPr>
              <a:t> through the network. </a:t>
            </a:r>
            <a:endParaRPr sz="1200">
              <a:solidFill>
                <a:srgbClr val="434343"/>
              </a:solidFill>
            </a:endParaRPr>
          </a:p>
          <a:p>
            <a:pPr indent="-304800" lvl="0" marL="457200" rtl="0" algn="l">
              <a:spcBef>
                <a:spcPts val="0"/>
              </a:spcBef>
              <a:spcAft>
                <a:spcPts val="0"/>
              </a:spcAft>
              <a:buClr>
                <a:srgbClr val="434343"/>
              </a:buClr>
              <a:buSzPts val="1200"/>
              <a:buChar char="●"/>
            </a:pPr>
            <a:r>
              <a:rPr lang="el" sz="1200">
                <a:solidFill>
                  <a:srgbClr val="434343"/>
                </a:solidFill>
              </a:rPr>
              <a:t>On the contrary, other well-performed detection frameworks (e.g Faster R-CNN) look at different parts of the same image multiple times at different scales, which is extremely slow and inefficient.</a:t>
            </a:r>
            <a:endParaRPr sz="1200">
              <a:solidFill>
                <a:srgbClr val="434343"/>
              </a:solidFill>
            </a:endParaRPr>
          </a:p>
          <a:p>
            <a:pPr indent="-304800" lvl="0" marL="457200" rtl="0" algn="l">
              <a:spcBef>
                <a:spcPts val="0"/>
              </a:spcBef>
              <a:spcAft>
                <a:spcPts val="0"/>
              </a:spcAft>
              <a:buClr>
                <a:srgbClr val="434343"/>
              </a:buClr>
              <a:buSzPts val="1200"/>
              <a:buChar char="●"/>
            </a:pPr>
            <a:r>
              <a:rPr lang="el" sz="1200">
                <a:solidFill>
                  <a:srgbClr val="434343"/>
                </a:solidFill>
              </a:rPr>
              <a:t>YOLOv3’s system divides the image into an SxS grid. Each cell in the grid is followed by B bounding boxes with their confidence scores as well as C class probabilities.</a:t>
            </a:r>
            <a:endParaRPr sz="1200">
              <a:solidFill>
                <a:srgbClr val="434343"/>
              </a:solidFill>
            </a:endParaRPr>
          </a:p>
          <a:p>
            <a:pPr indent="0" lvl="0" marL="457200" rtl="0" algn="l">
              <a:spcBef>
                <a:spcPts val="0"/>
              </a:spcBef>
              <a:spcAft>
                <a:spcPts val="1200"/>
              </a:spcAft>
              <a:buNone/>
            </a:pPr>
            <a:r>
              <a:t/>
            </a:r>
            <a:endParaRPr/>
          </a:p>
        </p:txBody>
      </p:sp>
      <p:pic>
        <p:nvPicPr>
          <p:cNvPr id="124" name="Google Shape;124;p21"/>
          <p:cNvPicPr preferRelativeResize="0"/>
          <p:nvPr/>
        </p:nvPicPr>
        <p:blipFill>
          <a:blip r:embed="rId3">
            <a:alphaModFix/>
          </a:blip>
          <a:stretch>
            <a:fillRect/>
          </a:stretch>
        </p:blipFill>
        <p:spPr>
          <a:xfrm>
            <a:off x="5188050" y="2935175"/>
            <a:ext cx="2870950" cy="1915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