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7" r:id="rId19"/>
    <p:sldId id="276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1572F-27FE-465C-A315-53FB75CE0FFF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5BC5-4BD4-4AD3-AB56-3E7175B10D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959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5BC5-4BD4-4AD3-AB56-3E7175B10DF8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9648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5BC5-4BD4-4AD3-AB56-3E7175B10DF8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8455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DD6-DE62-432E-B497-B59E4D7792FA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3F9-6DE8-4109-BA3E-C3203E1FA9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1904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DD6-DE62-432E-B497-B59E4D7792FA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3F9-6DE8-4109-BA3E-C3203E1FA9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160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DD6-DE62-432E-B497-B59E4D7792FA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3F9-6DE8-4109-BA3E-C3203E1FA9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6112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DD6-DE62-432E-B497-B59E4D7792FA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3F9-6DE8-4109-BA3E-C3203E1FA9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3665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DD6-DE62-432E-B497-B59E4D7792FA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3F9-6DE8-4109-BA3E-C3203E1FA9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8470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DD6-DE62-432E-B497-B59E4D7792FA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3F9-6DE8-4109-BA3E-C3203E1FA9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80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DD6-DE62-432E-B497-B59E4D7792FA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3F9-6DE8-4109-BA3E-C3203E1FA9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454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DD6-DE62-432E-B497-B59E4D7792FA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3F9-6DE8-4109-BA3E-C3203E1FA9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2177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DD6-DE62-432E-B497-B59E4D7792FA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3F9-6DE8-4109-BA3E-C3203E1FA9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2080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DD6-DE62-432E-B497-B59E4D7792FA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3F9-6DE8-4109-BA3E-C3203E1FA9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6249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DD6-DE62-432E-B497-B59E4D7792FA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23F9-6DE8-4109-BA3E-C3203E1FA9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595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0DD6-DE62-432E-B497-B59E4D7792FA}" type="datetimeFigureOut">
              <a:rPr lang="el-GR" smtClean="0"/>
              <a:pPr/>
              <a:t>30/9/2019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823F9-6DE8-4109-BA3E-C3203E1FA9A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9401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Ακουστική βελτίωση σκηνής με χρήση μεταφερόμενου ακουστικού κελύφους ορχήστρας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904031"/>
            <a:ext cx="6696744" cy="32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1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470025"/>
          </a:xfrm>
        </p:spPr>
        <p:txBody>
          <a:bodyPr>
            <a:normAutofit/>
          </a:bodyPr>
          <a:lstStyle/>
          <a:p>
            <a:pPr marL="457200" indent="-457200"/>
            <a:r>
              <a:rPr lang="el-GR" sz="2800" dirty="0"/>
              <a:t>Μέθοδος ειδώλου</a:t>
            </a:r>
            <a:r>
              <a:rPr lang="el-GR" sz="2800" dirty="0">
                <a:sym typeface="Wingdings" pitchFamily="2" charset="2"/>
              </a:rPr>
              <a:t> κλίση ανακλαστήρων οροφής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111" y="1700808"/>
            <a:ext cx="7920880" cy="1296144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Στοιχεία που απορρέουν από το παρόν σχήμα: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 Κλίση ανακλαστήρα οροφής με το δάπεδο: 45</a:t>
            </a:r>
            <a:r>
              <a:rPr lang="el-GR" sz="2000" baseline="30000" dirty="0" smtClean="0">
                <a:solidFill>
                  <a:schemeClr val="tx1"/>
                </a:solidFill>
              </a:rPr>
              <a:t>ο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ύψος ανακλαστήρα οροφής: 0,66</a:t>
            </a:r>
            <a:r>
              <a:rPr lang="en-US" sz="2000" dirty="0" smtClean="0">
                <a:solidFill>
                  <a:schemeClr val="tx1"/>
                </a:solidFill>
              </a:rPr>
              <a:t>m</a:t>
            </a:r>
            <a:endParaRPr lang="el-GR" sz="2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12592"/>
            <a:ext cx="9144000" cy="228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13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Διάγραμμα πτώσης ήχου σε σχέση με την απόσταση </a:t>
            </a:r>
            <a:endParaRPr lang="el-G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5301" y="2060848"/>
            <a:ext cx="555693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30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60649"/>
            <a:ext cx="3240360" cy="648072"/>
          </a:xfrm>
        </p:spPr>
        <p:txBody>
          <a:bodyPr>
            <a:normAutofit/>
          </a:bodyPr>
          <a:lstStyle/>
          <a:p>
            <a:pPr algn="l"/>
            <a:r>
              <a:rPr lang="el-GR" sz="3200" dirty="0" smtClean="0"/>
              <a:t>Πλάτος πάνελ</a:t>
            </a:r>
            <a:endParaRPr lang="el-GR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27584" y="1052736"/>
                <a:ext cx="7992888" cy="5256584"/>
              </a:xfrm>
            </p:spPr>
            <p:txBody>
              <a:bodyPr>
                <a:normAutofit/>
              </a:bodyPr>
              <a:lstStyle/>
              <a:p>
                <a:pPr marL="342900" indent="-342900" algn="l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err="1" smtClean="0">
                    <a:solidFill>
                      <a:schemeClr val="tx1"/>
                    </a:solidFill>
                  </a:rPr>
                  <a:t>Skalevik</a:t>
                </a:r>
                <a:r>
                  <a:rPr lang="el-GR" sz="2400" dirty="0" smtClean="0">
                    <a:solidFill>
                      <a:schemeClr val="tx1"/>
                    </a:solidFill>
                  </a:rPr>
                  <a:t>:  Η κρίσιμη συχνότητα για </a:t>
                </a:r>
                <a:r>
                  <a:rPr lang="el-GR" sz="2400" b="1" dirty="0" smtClean="0">
                    <a:solidFill>
                      <a:schemeClr val="tx1"/>
                    </a:solidFill>
                  </a:rPr>
                  <a:t>έναν μοναδικό </a:t>
                </a:r>
                <a:r>
                  <a:rPr lang="el-GR" sz="2400" dirty="0" smtClean="0">
                    <a:solidFill>
                      <a:schemeClr val="tx1"/>
                    </a:solidFill>
                  </a:rPr>
                  <a:t>ανακλαστήρα  βρίσκεται από τον τύπο:</a:t>
                </a:r>
                <a:r>
                  <a:rPr lang="en-US" sz="2400" b="1" dirty="0" smtClean="0">
                    <a:solidFill>
                      <a:schemeClr val="tx1"/>
                    </a:solidFill>
                    <a:ea typeface="Calibri"/>
                    <a:cs typeface="Times New Roman"/>
                  </a:rPr>
                  <a:t>f</a:t>
                </a:r>
                <a:r>
                  <a:rPr lang="en-US" sz="2400" b="1" baseline="-25000" dirty="0">
                    <a:solidFill>
                      <a:schemeClr val="tx1"/>
                    </a:solidFill>
                    <a:ea typeface="Calibri"/>
                    <a:cs typeface="Times New Roman"/>
                  </a:rPr>
                  <a:t>c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≅</m:t>
                    </m:r>
                    <m:r>
                      <a:rPr lang="el-GR" sz="2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𝟔𝟒</m:t>
                    </m:r>
                  </m:oMath>
                </a14:m>
                <a:r>
                  <a:rPr lang="el-GR" sz="2400" b="1" dirty="0" smtClean="0">
                    <a:solidFill>
                      <a:schemeClr val="tx1"/>
                    </a:solidFill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l-GR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𝑳</m:t>
                        </m:r>
                      </m:num>
                      <m:den>
                        <m:r>
                          <a:rPr lang="el-GR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den>
                    </m:f>
                  </m:oMath>
                </a14:m>
                <a:r>
                  <a:rPr lang="el-GR" sz="2400" b="1" dirty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el-GR" sz="2400" b="1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el-GR" sz="2400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όπου </a:t>
                </a:r>
                <a:r>
                  <a:rPr lang="en-US" sz="2400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L= </a:t>
                </a:r>
                <a:r>
                  <a:rPr lang="el-GR" sz="2400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περίμετρος  πάνελ και </a:t>
                </a:r>
                <a:r>
                  <a:rPr lang="en-US" sz="2400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S=</a:t>
                </a:r>
                <a:r>
                  <a:rPr lang="el-GR" sz="2400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 συνολική επιφάνεια. </a:t>
                </a:r>
                <a:endParaRPr lang="el-GR" sz="2400" dirty="0">
                  <a:solidFill>
                    <a:schemeClr val="tx1"/>
                  </a:solidFill>
                  <a:ea typeface="Times New Roman"/>
                  <a:cs typeface="Times New Roman"/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To </a:t>
                </a:r>
                <a:r>
                  <a:rPr lang="el-GR" sz="2400" dirty="0" smtClean="0">
                    <a:solidFill>
                      <a:schemeClr val="tx1"/>
                    </a:solidFill>
                  </a:rPr>
                  <a:t>ακουστικό κέλυφος πρέπει να </a:t>
                </a:r>
                <a:r>
                  <a:rPr lang="el-GR" sz="2400" b="1" dirty="0" smtClean="0">
                    <a:solidFill>
                      <a:schemeClr val="tx1"/>
                    </a:solidFill>
                  </a:rPr>
                  <a:t>ενισχύει το φάσμα </a:t>
                </a:r>
                <a:r>
                  <a:rPr lang="el-GR" sz="2400" dirty="0" smtClean="0">
                    <a:solidFill>
                      <a:schemeClr val="tx1"/>
                    </a:solidFill>
                  </a:rPr>
                  <a:t>συχνοτήτων </a:t>
                </a:r>
                <a:r>
                  <a:rPr lang="el-GR" sz="2400" b="1" dirty="0" smtClean="0">
                    <a:solidFill>
                      <a:schemeClr val="tx1"/>
                    </a:solidFill>
                  </a:rPr>
                  <a:t>500-2000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Hz</a:t>
                </a:r>
                <a:r>
                  <a:rPr lang="el-GR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400" dirty="0" smtClean="0">
                    <a:solidFill>
                      <a:schemeClr val="tx1"/>
                    </a:solidFill>
                  </a:rPr>
                  <a:t>(δηλαδή λ: 0,172-0,688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m)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l-GR" sz="2400" b="1" dirty="0" smtClean="0">
                    <a:solidFill>
                      <a:schemeClr val="tx1"/>
                    </a:solidFill>
                  </a:rPr>
                  <a:t>Χρήση επιφάνειας 4λ</a:t>
                </a:r>
                <a:r>
                  <a:rPr lang="el-GR" sz="14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el-GR" sz="1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l-GR" sz="2300" dirty="0" smtClean="0">
                    <a:solidFill>
                      <a:schemeClr val="tx1"/>
                    </a:solidFill>
                  </a:rPr>
                  <a:t>μεγαλύτερη.</a:t>
                </a:r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f= c/</a:t>
                </a:r>
                <a:r>
                  <a:rPr lang="el-GR" sz="2400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λ </a:t>
                </a:r>
                <a:r>
                  <a:rPr lang="el-GR" sz="2400" dirty="0" smtClean="0">
                    <a:solidFill>
                      <a:schemeClr val="tx1"/>
                    </a:solidFill>
                    <a:ea typeface="Times New Roman"/>
                    <a:cs typeface="Times New Roman"/>
                    <a:sym typeface="Wingdings" pitchFamily="2" charset="2"/>
                  </a:rPr>
                  <a:t></a:t>
                </a:r>
                <a:r>
                  <a:rPr lang="en-US" sz="2400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f</a:t>
                </a:r>
                <a:r>
                  <a:rPr lang="en-US" sz="1200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1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300" dirty="0" smtClean="0">
                    <a:solidFill>
                      <a:schemeClr val="tx1"/>
                    </a:solidFill>
                  </a:rPr>
                  <a:t>=125Hz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l-GR" sz="2300" dirty="0" smtClean="0">
                    <a:solidFill>
                      <a:schemeClr val="tx1"/>
                    </a:solidFill>
                  </a:rPr>
                  <a:t>Άρα ο τύπος γίνεται ως εξής: 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125=64</m:t>
                    </m:r>
                    <m:f>
                      <m:fPr>
                        <m:ctrlP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𝜏𝜊𝜍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ύ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𝜓𝜊𝜍</m:t>
                        </m:r>
                      </m:num>
                      <m:den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𝜏𝜊𝜍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ύ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𝜓𝜊𝜍</m:t>
                        </m:r>
                      </m:den>
                    </m:f>
                    <m:box>
                      <m:boxPr>
                        <m:ctrlP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l-G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l-GR" sz="2400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125=64</m:t>
                    </m:r>
                    <m:f>
                      <m:fPr>
                        <m:ctrlP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𝜏𝜊𝜍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+2∗2,20</m:t>
                        </m:r>
                      </m:num>
                      <m:den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2,20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𝜏𝜊𝜍</m:t>
                        </m:r>
                      </m:den>
                    </m:f>
                    <m:box>
                      <m:boxPr>
                        <m:ctrlPr>
                          <a:rPr lang="el-GR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l-GR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groupChrPr>
                          <m:e/>
                        </m:groupChr>
                      </m:e>
                    </m:box>
                  </m:oMath>
                </a14:m>
                <a:r>
                  <a:rPr lang="el-GR" sz="2400" dirty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 πλάτος= 1,92</a:t>
                </a:r>
                <a:r>
                  <a:rPr lang="en-US" sz="2400" dirty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m</a:t>
                </a:r>
                <a:endParaRPr lang="el-GR" sz="23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27584" y="1052736"/>
                <a:ext cx="7992888" cy="5256584"/>
              </a:xfrm>
              <a:blipFill rotWithShape="1">
                <a:blip r:embed="rId2" cstate="print"/>
                <a:stretch>
                  <a:fillRect l="-1068" t="-9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041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3528392" cy="96353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Τελικές διαστάσεις</a:t>
            </a:r>
            <a:endParaRPr lang="el-G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6840760" cy="2520280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l-GR" sz="2000" b="1" dirty="0" smtClean="0">
                <a:solidFill>
                  <a:schemeClr val="tx1"/>
                </a:solidFill>
              </a:rPr>
              <a:t>Πλάτος πάνελ:</a:t>
            </a:r>
            <a:r>
              <a:rPr lang="el-GR" sz="2000" dirty="0" smtClean="0">
                <a:solidFill>
                  <a:schemeClr val="tx1"/>
                </a:solidFill>
              </a:rPr>
              <a:t> 1,92</a:t>
            </a:r>
            <a:r>
              <a:rPr lang="en-US" sz="2000" dirty="0" smtClean="0">
                <a:solidFill>
                  <a:schemeClr val="tx1"/>
                </a:solidFill>
              </a:rPr>
              <a:t>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2000" b="1" dirty="0" smtClean="0">
                <a:solidFill>
                  <a:schemeClr val="tx1"/>
                </a:solidFill>
              </a:rPr>
              <a:t>Ύψος πάνελ οροφής</a:t>
            </a:r>
            <a:r>
              <a:rPr lang="el-GR" sz="2000" dirty="0" smtClean="0">
                <a:solidFill>
                  <a:schemeClr val="tx1"/>
                </a:solidFill>
              </a:rPr>
              <a:t>: 0,66</a:t>
            </a:r>
            <a:r>
              <a:rPr lang="en-US" sz="2000" dirty="0" smtClean="0">
                <a:solidFill>
                  <a:schemeClr val="tx1"/>
                </a:solidFill>
              </a:rPr>
              <a:t>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Ύ</a:t>
            </a:r>
            <a:r>
              <a:rPr lang="el-GR" sz="2000" b="1" dirty="0" smtClean="0">
                <a:solidFill>
                  <a:schemeClr val="tx1"/>
                </a:solidFill>
              </a:rPr>
              <a:t>ψος τοίχου</a:t>
            </a:r>
            <a:r>
              <a:rPr lang="el-GR" sz="2000" dirty="0" smtClean="0">
                <a:solidFill>
                  <a:schemeClr val="tx1"/>
                </a:solidFill>
              </a:rPr>
              <a:t>: 2,20</a:t>
            </a:r>
            <a:r>
              <a:rPr lang="en-US" sz="2000" dirty="0" smtClean="0">
                <a:solidFill>
                  <a:schemeClr val="tx1"/>
                </a:solidFill>
              </a:rPr>
              <a:t>m</a:t>
            </a:r>
            <a:endParaRPr lang="el-GR" sz="20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κύριο </a:t>
            </a:r>
            <a:r>
              <a:rPr lang="el-GR" sz="2000" dirty="0">
                <a:solidFill>
                  <a:schemeClr val="tx1"/>
                </a:solidFill>
              </a:rPr>
              <a:t>διαχυτικό-ανακλαστικό </a:t>
            </a:r>
            <a:r>
              <a:rPr lang="el-GR" sz="2000" dirty="0" smtClean="0">
                <a:solidFill>
                  <a:schemeClr val="tx1"/>
                </a:solidFill>
              </a:rPr>
              <a:t>πάνελ</a:t>
            </a:r>
            <a:r>
              <a:rPr lang="en-US" sz="2000" dirty="0" smtClean="0">
                <a:solidFill>
                  <a:schemeClr val="tx1"/>
                </a:solidFill>
              </a:rPr>
              <a:t>: 1,20m</a:t>
            </a:r>
            <a:endParaRPr lang="el-GR" sz="20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συμπληρωματικό</a:t>
            </a:r>
            <a:r>
              <a:rPr lang="el-GR" sz="2000" dirty="0">
                <a:solidFill>
                  <a:schemeClr val="tx1"/>
                </a:solidFill>
              </a:rPr>
              <a:t>, διαχυτικό-ανακλαστικό </a:t>
            </a:r>
            <a:r>
              <a:rPr lang="el-GR" sz="2000" dirty="0" smtClean="0">
                <a:solidFill>
                  <a:schemeClr val="tx1"/>
                </a:solidFill>
              </a:rPr>
              <a:t>πάνελ</a:t>
            </a:r>
            <a:r>
              <a:rPr lang="en-US" sz="2000" dirty="0" smtClean="0">
                <a:solidFill>
                  <a:schemeClr val="tx1"/>
                </a:solidFill>
              </a:rPr>
              <a:t> 0,50m</a:t>
            </a:r>
            <a:endParaRPr lang="el-GR" sz="20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βαρύ</a:t>
            </a:r>
            <a:r>
              <a:rPr lang="el-GR" sz="2000" dirty="0">
                <a:solidFill>
                  <a:schemeClr val="tx1"/>
                </a:solidFill>
              </a:rPr>
              <a:t>, χαμηλό, ανακλαστικό  </a:t>
            </a:r>
            <a:r>
              <a:rPr lang="el-GR" sz="2000" dirty="0" smtClean="0">
                <a:solidFill>
                  <a:schemeClr val="tx1"/>
                </a:solidFill>
              </a:rPr>
              <a:t>πάνελ: 0,50</a:t>
            </a:r>
            <a:r>
              <a:rPr lang="en-US" sz="2000" dirty="0" smtClean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34817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7" y="116633"/>
            <a:ext cx="3744416" cy="720079"/>
          </a:xfrm>
        </p:spPr>
        <p:txBody>
          <a:bodyPr>
            <a:normAutofit fontScale="90000"/>
          </a:bodyPr>
          <a:lstStyle/>
          <a:p>
            <a:pPr algn="l"/>
            <a:r>
              <a:rPr lang="el-GR" sz="2800" dirty="0" smtClean="0"/>
              <a:t>Πλευρικοί ανακλαστήρες: Κλίση δεξιού ανακλαστήρα</a:t>
            </a:r>
            <a:endParaRPr lang="el-G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144894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l-GR" sz="1800" dirty="0" smtClean="0">
                <a:solidFill>
                  <a:schemeClr val="tx1"/>
                </a:solidFill>
              </a:rPr>
              <a:t>					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				</a:t>
            </a:r>
            <a:r>
              <a:rPr lang="el-GR" sz="1800" dirty="0" smtClean="0">
                <a:solidFill>
                  <a:schemeClr val="tx1"/>
                </a:solidFill>
              </a:rPr>
              <a:t>Περιοχή τροφοδοσίας με 3 πάνελ</a:t>
            </a:r>
          </a:p>
          <a:p>
            <a:pPr algn="l"/>
            <a:endParaRPr lang="el-GR" sz="1800" dirty="0">
              <a:solidFill>
                <a:schemeClr val="tx1"/>
              </a:solidFill>
            </a:endParaRPr>
          </a:p>
          <a:p>
            <a:pPr algn="l"/>
            <a:endParaRPr lang="el-GR" sz="1800" dirty="0" smtClean="0">
              <a:solidFill>
                <a:schemeClr val="tx1"/>
              </a:solidFill>
            </a:endParaRPr>
          </a:p>
          <a:p>
            <a:pPr algn="l"/>
            <a:r>
              <a:rPr lang="el-GR" sz="1800" dirty="0" smtClean="0">
                <a:solidFill>
                  <a:schemeClr val="tx1"/>
                </a:solidFill>
              </a:rPr>
              <a:t>Περιοχή τροφοδοσίας με 4 πάνελ</a:t>
            </a:r>
            <a:endParaRPr lang="el-GR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5" y="2389785"/>
            <a:ext cx="3821405" cy="355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Eratw\Desktop\eikona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1172" y="1791789"/>
            <a:ext cx="5215850" cy="416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5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5904656" cy="936103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/>
              <a:t>Πλευρικοί ανακλαστήρες: </a:t>
            </a:r>
            <a:br>
              <a:rPr lang="el-GR" sz="2400" dirty="0" smtClean="0"/>
            </a:br>
            <a:r>
              <a:rPr lang="el-GR" sz="2400" dirty="0" smtClean="0"/>
              <a:t>Κλίση αριστερού ανακλαστήρα</a:t>
            </a:r>
            <a:endParaRPr lang="el-G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1508" cy="109540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sz="1800" dirty="0" smtClean="0">
                <a:solidFill>
                  <a:schemeClr val="tx1"/>
                </a:solidFill>
              </a:rPr>
              <a:t>			</a:t>
            </a:r>
            <a:r>
              <a:rPr lang="el-GR" sz="1800" dirty="0">
                <a:solidFill>
                  <a:schemeClr val="tx1"/>
                </a:solidFill>
              </a:rPr>
              <a:t>	 </a:t>
            </a:r>
            <a:r>
              <a:rPr lang="el-GR" sz="1800" dirty="0" smtClean="0">
                <a:solidFill>
                  <a:schemeClr val="tx1"/>
                </a:solidFill>
              </a:rPr>
              <a:t>     </a:t>
            </a:r>
            <a:r>
              <a:rPr lang="el-GR" sz="1600" dirty="0" smtClean="0">
                <a:solidFill>
                  <a:schemeClr val="tx1"/>
                </a:solidFill>
              </a:rPr>
              <a:t>Επιλογή τροφοδοσίας περιοχής ανάμεσα στο τμήμα ΓΗ</a:t>
            </a:r>
          </a:p>
          <a:p>
            <a:pPr algn="l"/>
            <a:endParaRPr lang="el-GR" sz="1600" dirty="0" smtClean="0">
              <a:solidFill>
                <a:schemeClr val="tx1"/>
              </a:solidFill>
            </a:endParaRPr>
          </a:p>
          <a:p>
            <a:pPr algn="l"/>
            <a:r>
              <a:rPr lang="el-GR" sz="1600" dirty="0" smtClean="0">
                <a:solidFill>
                  <a:schemeClr val="tx1"/>
                </a:solidFill>
              </a:rPr>
              <a:t>Επιλογή τροφοδοσίας περιοχής</a:t>
            </a:r>
          </a:p>
          <a:p>
            <a:pPr algn="l"/>
            <a:r>
              <a:rPr lang="el-GR" sz="1600" dirty="0" smtClean="0">
                <a:solidFill>
                  <a:schemeClr val="tx1"/>
                </a:solidFill>
              </a:rPr>
              <a:t> ανάμεσα στο τμήμα ΓΒ</a:t>
            </a:r>
          </a:p>
        </p:txBody>
      </p:sp>
      <p:pic>
        <p:nvPicPr>
          <p:cNvPr id="2053" name="Picture 5" descr="F:\Πτυχιακη ζωη\εικονες\φωτο απο βιβλια\IMG_20190614_015845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195" y="2652197"/>
            <a:ext cx="4061419" cy="358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ratw\Desktop\Χωρίς eikona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232" y="1916832"/>
            <a:ext cx="5112768" cy="46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92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-387424"/>
            <a:ext cx="5112568" cy="115212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Περιοχές τροφοδοσίας</a:t>
            </a:r>
            <a:endParaRPr lang="el-G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 descr="C:\Users\Eratw\Desktop\eikon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16" y="446927"/>
            <a:ext cx="7956376" cy="6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25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5976664" cy="1008111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Προτιμώμενα υλικά για την κατασκευή </a:t>
            </a:r>
            <a:endParaRPr lang="el-G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6552728" cy="4752528"/>
          </a:xfrm>
        </p:spPr>
        <p:txBody>
          <a:bodyPr>
            <a:normAutofit/>
          </a:bodyPr>
          <a:lstStyle/>
          <a:p>
            <a:pPr algn="l"/>
            <a:r>
              <a:rPr lang="el-GR" sz="1400" dirty="0" smtClean="0">
                <a:solidFill>
                  <a:schemeClr val="tx1"/>
                </a:solidFill>
              </a:rPr>
              <a:t>Για τις </a:t>
            </a:r>
            <a:r>
              <a:rPr lang="el-GR" sz="1400" b="1" dirty="0" smtClean="0">
                <a:solidFill>
                  <a:schemeClr val="tx1"/>
                </a:solidFill>
              </a:rPr>
              <a:t>ανακλαστικές </a:t>
            </a:r>
            <a:r>
              <a:rPr lang="el-GR" sz="1400" dirty="0" smtClean="0">
                <a:solidFill>
                  <a:schemeClr val="tx1"/>
                </a:solidFill>
              </a:rPr>
              <a:t>επιφάνειες προτείνεται: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	</a:t>
            </a:r>
            <a:r>
              <a:rPr lang="el-GR" sz="1400" dirty="0" smtClean="0">
                <a:solidFill>
                  <a:schemeClr val="tx1"/>
                </a:solidFill>
              </a:rPr>
              <a:t>Πάνελ </a:t>
            </a:r>
            <a:r>
              <a:rPr lang="en-US" sz="1400" dirty="0" smtClean="0">
                <a:solidFill>
                  <a:schemeClr val="tx1"/>
                </a:solidFill>
              </a:rPr>
              <a:t>honeycomb </a:t>
            </a:r>
            <a:r>
              <a:rPr lang="el-GR" sz="1400" dirty="0" smtClean="0">
                <a:solidFill>
                  <a:schemeClr val="tx1"/>
                </a:solidFill>
              </a:rPr>
              <a:t>με επικάλυψη φύλλων ξύλου ή </a:t>
            </a:r>
            <a:r>
              <a:rPr lang="en-US" sz="1400" dirty="0" smtClean="0">
                <a:solidFill>
                  <a:schemeClr val="tx1"/>
                </a:solidFill>
              </a:rPr>
              <a:t>laminate</a:t>
            </a:r>
            <a:endParaRPr lang="el-GR" sz="1400" dirty="0" smtClean="0">
              <a:solidFill>
                <a:schemeClr val="tx1"/>
              </a:solidFill>
            </a:endParaRPr>
          </a:p>
          <a:p>
            <a:pPr algn="l"/>
            <a:endParaRPr lang="en-US" sz="1400" dirty="0" smtClean="0">
              <a:solidFill>
                <a:schemeClr val="tx1"/>
              </a:solidFill>
            </a:endParaRPr>
          </a:p>
          <a:p>
            <a:pPr algn="l"/>
            <a:endParaRPr lang="en-US" sz="1400" dirty="0">
              <a:solidFill>
                <a:schemeClr val="tx1"/>
              </a:solidFill>
            </a:endParaRPr>
          </a:p>
          <a:p>
            <a:pPr algn="l"/>
            <a:r>
              <a:rPr lang="el-GR" sz="1400" dirty="0" smtClean="0">
                <a:solidFill>
                  <a:schemeClr val="tx1"/>
                </a:solidFill>
              </a:rPr>
              <a:t>Για τις </a:t>
            </a:r>
            <a:r>
              <a:rPr lang="el-GR" sz="1400" b="1" dirty="0" smtClean="0">
                <a:solidFill>
                  <a:schemeClr val="tx1"/>
                </a:solidFill>
              </a:rPr>
              <a:t>διαχυτικές</a:t>
            </a:r>
            <a:r>
              <a:rPr lang="el-GR" sz="1400" dirty="0" smtClean="0">
                <a:solidFill>
                  <a:schemeClr val="tx1"/>
                </a:solidFill>
              </a:rPr>
              <a:t> επιφάνειες θα χρησιμοποιηθούν δύο ζευγάρια διαχυτών. </a:t>
            </a:r>
            <a:r>
              <a:rPr lang="el-GR" sz="1400" dirty="0">
                <a:solidFill>
                  <a:schemeClr val="tx1"/>
                </a:solidFill>
              </a:rPr>
              <a:t>Π</a:t>
            </a:r>
            <a:r>
              <a:rPr lang="el-GR" sz="1400" dirty="0" smtClean="0">
                <a:solidFill>
                  <a:schemeClr val="tx1"/>
                </a:solidFill>
              </a:rPr>
              <a:t>ροτείνεται: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	</a:t>
            </a:r>
            <a:r>
              <a:rPr lang="el-GR" sz="1400" dirty="0" smtClean="0">
                <a:solidFill>
                  <a:schemeClr val="tx1"/>
                </a:solidFill>
              </a:rPr>
              <a:t>Ο διαχυτής </a:t>
            </a:r>
            <a:r>
              <a:rPr lang="en-US" sz="1400" b="1" dirty="0" err="1" smtClean="0">
                <a:solidFill>
                  <a:schemeClr val="tx1"/>
                </a:solidFill>
              </a:rPr>
              <a:t>Coralreef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 της εταιρείας </a:t>
            </a:r>
            <a:r>
              <a:rPr lang="en-US" sz="1400" b="1" dirty="0" err="1" smtClean="0">
                <a:solidFill>
                  <a:schemeClr val="tx1"/>
                </a:solidFill>
              </a:rPr>
              <a:t>Jocavi</a:t>
            </a:r>
            <a:r>
              <a:rPr lang="el-GR" sz="14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030084" cy="297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48415"/>
            <a:ext cx="1944216" cy="201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9596" y="4930707"/>
            <a:ext cx="5934404" cy="192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994" y="1282402"/>
            <a:ext cx="170086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118" y="1239539"/>
            <a:ext cx="18478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82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5040560" cy="504056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/>
              <a:t>Προτιμώμενα υλικά για την κατασκευή</a:t>
            </a:r>
            <a:endParaRPr lang="el-GR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312" y="980728"/>
            <a:ext cx="9057156" cy="1773510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 err="1" smtClean="0">
                <a:solidFill>
                  <a:schemeClr val="tx1"/>
                </a:solidFill>
              </a:rPr>
              <a:t>Tuneflector</a:t>
            </a:r>
            <a:r>
              <a:rPr lang="en-US" sz="1700" b="1" dirty="0" smtClean="0">
                <a:solidFill>
                  <a:schemeClr val="tx1"/>
                </a:solidFill>
              </a:rPr>
              <a:t> </a:t>
            </a:r>
            <a:r>
              <a:rPr lang="el-GR" sz="1700" dirty="0" smtClean="0">
                <a:solidFill>
                  <a:schemeClr val="tx1"/>
                </a:solidFill>
              </a:rPr>
              <a:t>της εταιρείας </a:t>
            </a:r>
            <a:r>
              <a:rPr lang="en-US" sz="1700" dirty="0" err="1" smtClean="0">
                <a:solidFill>
                  <a:schemeClr val="tx1"/>
                </a:solidFill>
              </a:rPr>
              <a:t>Jocavi</a:t>
            </a:r>
            <a:r>
              <a:rPr lang="el-GR" sz="1700" dirty="0" smtClean="0">
                <a:solidFill>
                  <a:schemeClr val="tx1"/>
                </a:solidFill>
              </a:rPr>
              <a:t>:</a:t>
            </a:r>
            <a:r>
              <a:rPr lang="en-US" sz="1700" dirty="0" smtClean="0">
                <a:solidFill>
                  <a:schemeClr val="tx1"/>
                </a:solidFill>
              </a:rPr>
              <a:t>		</a:t>
            </a:r>
            <a:r>
              <a:rPr lang="en-US" sz="1700" b="1" dirty="0" err="1" smtClean="0">
                <a:solidFill>
                  <a:schemeClr val="tx1"/>
                </a:solidFill>
              </a:rPr>
              <a:t>Plura</a:t>
            </a:r>
            <a:r>
              <a:rPr lang="en-US" sz="1700" dirty="0" smtClean="0">
                <a:solidFill>
                  <a:schemeClr val="tx1"/>
                </a:solidFill>
              </a:rPr>
              <a:t> </a:t>
            </a:r>
            <a:r>
              <a:rPr lang="el-GR" sz="1700" dirty="0" smtClean="0">
                <a:solidFill>
                  <a:schemeClr val="tx1"/>
                </a:solidFill>
              </a:rPr>
              <a:t>της εταιρείας </a:t>
            </a:r>
            <a:r>
              <a:rPr lang="en-US" sz="1700" dirty="0" err="1" smtClean="0">
                <a:solidFill>
                  <a:schemeClr val="tx1"/>
                </a:solidFill>
              </a:rPr>
              <a:t>Jocavi</a:t>
            </a:r>
            <a:r>
              <a:rPr lang="en-US" sz="1700" dirty="0" smtClean="0">
                <a:solidFill>
                  <a:schemeClr val="tx1"/>
                </a:solidFill>
              </a:rPr>
              <a:t>:</a:t>
            </a:r>
            <a:endParaRPr lang="el-GR" sz="17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l-GR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l-GR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75" y="1578289"/>
            <a:ext cx="2771800" cy="235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5070" y="1772816"/>
            <a:ext cx="1743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1" y="4581128"/>
            <a:ext cx="4528578" cy="14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145" y="1545518"/>
            <a:ext cx="2417440" cy="24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525" y="1144513"/>
            <a:ext cx="17240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2889" y="4581128"/>
            <a:ext cx="4528579" cy="14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21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5976664" cy="504055"/>
          </a:xfrm>
        </p:spPr>
        <p:txBody>
          <a:bodyPr>
            <a:normAutofit fontScale="90000"/>
          </a:bodyPr>
          <a:lstStyle/>
          <a:p>
            <a:pPr algn="l"/>
            <a:r>
              <a:rPr lang="el-GR" sz="2800" dirty="0" smtClean="0"/>
              <a:t>Είδη ακουστικών μοντέλων </a:t>
            </a:r>
            <a:endParaRPr lang="el-G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544616"/>
          </a:xfrm>
        </p:spPr>
        <p:txBody>
          <a:bodyPr numCol="2">
            <a:normAutofit/>
          </a:bodyPr>
          <a:lstStyle/>
          <a:p>
            <a:pPr algn="l"/>
            <a:r>
              <a:rPr lang="el-GR" sz="1400" b="1" dirty="0" smtClean="0">
                <a:solidFill>
                  <a:schemeClr val="tx1"/>
                </a:solidFill>
              </a:rPr>
              <a:t>Μοντέλα ύδατος</a:t>
            </a:r>
          </a:p>
          <a:p>
            <a:pPr algn="l"/>
            <a:r>
              <a:rPr lang="el-GR" sz="1400" b="1" dirty="0" smtClean="0">
                <a:solidFill>
                  <a:schemeClr val="tx1"/>
                </a:solidFill>
              </a:rPr>
              <a:t>1843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l-GR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l-GR" sz="2000" b="1" dirty="0" smtClean="0">
              <a:solidFill>
                <a:schemeClr val="tx1"/>
              </a:solidFill>
            </a:endParaRPr>
          </a:p>
          <a:p>
            <a:pPr algn="l"/>
            <a:r>
              <a:rPr lang="el-GR" sz="1400" b="1" dirty="0" smtClean="0">
                <a:solidFill>
                  <a:schemeClr val="tx1"/>
                </a:solidFill>
              </a:rPr>
              <a:t>Μοντέλα σπινθήρα</a:t>
            </a:r>
          </a:p>
          <a:p>
            <a:pPr algn="l"/>
            <a:r>
              <a:rPr lang="el-GR" sz="1400" b="1" dirty="0" smtClean="0">
                <a:solidFill>
                  <a:schemeClr val="tx1"/>
                </a:solidFill>
              </a:rPr>
              <a:t>1864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l-GR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l-GR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l-GR" sz="2000" b="1" dirty="0">
              <a:solidFill>
                <a:schemeClr val="tx1"/>
              </a:solidFill>
            </a:endParaRPr>
          </a:p>
          <a:p>
            <a:pPr algn="l"/>
            <a:r>
              <a:rPr lang="el-GR" sz="1400" b="1" dirty="0" smtClean="0">
                <a:solidFill>
                  <a:schemeClr val="tx1"/>
                </a:solidFill>
              </a:rPr>
              <a:t>Ηχητικά μοντέλα</a:t>
            </a:r>
          </a:p>
          <a:p>
            <a:pPr algn="l"/>
            <a:r>
              <a:rPr lang="el-GR" sz="1400" b="1" dirty="0" smtClean="0">
                <a:solidFill>
                  <a:schemeClr val="tx1"/>
                </a:solidFill>
              </a:rPr>
              <a:t>1929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l-GR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l-GR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l-GR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l-GR" sz="2000" b="1" dirty="0" smtClean="0">
              <a:solidFill>
                <a:schemeClr val="tx1"/>
              </a:solidFill>
            </a:endParaRPr>
          </a:p>
          <a:p>
            <a:pPr algn="l"/>
            <a:r>
              <a:rPr lang="el-GR" sz="1400" b="1" dirty="0" smtClean="0">
                <a:solidFill>
                  <a:schemeClr val="tx1"/>
                </a:solidFill>
              </a:rPr>
              <a:t>Μοντέλα ακτίνων </a:t>
            </a:r>
          </a:p>
          <a:p>
            <a:pPr algn="l"/>
            <a:r>
              <a:rPr lang="el-GR" sz="1400" b="1" dirty="0" smtClean="0">
                <a:solidFill>
                  <a:schemeClr val="tx1"/>
                </a:solidFill>
              </a:rPr>
              <a:t>Φωτός 1940</a:t>
            </a:r>
            <a:endParaRPr lang="en-US" sz="1400" b="1" dirty="0">
              <a:solidFill>
                <a:schemeClr val="tx1"/>
              </a:solidFill>
            </a:endParaRPr>
          </a:p>
          <a:p>
            <a:pPr algn="l"/>
            <a:r>
              <a:rPr lang="el-GR" sz="1600" b="1" dirty="0" smtClean="0">
                <a:solidFill>
                  <a:schemeClr val="tx1"/>
                </a:solidFill>
              </a:rPr>
              <a:t>Μοντέλα Η/Υ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EASE</a:t>
            </a: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l-GR" sz="16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ODEON</a:t>
            </a:r>
            <a:endParaRPr lang="el-GR" sz="16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l-GR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CATT</a:t>
            </a:r>
            <a:endParaRPr lang="el-GR" sz="16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l-GR" sz="16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l-GR" sz="1600" dirty="0" smtClean="0">
              <a:solidFill>
                <a:schemeClr val="tx1"/>
              </a:solidFill>
            </a:endParaRPr>
          </a:p>
          <a:p>
            <a:pPr algn="l"/>
            <a:r>
              <a:rPr lang="el-GR" sz="1600" dirty="0" smtClean="0">
                <a:solidFill>
                  <a:schemeClr val="tx1"/>
                </a:solidFill>
              </a:rPr>
              <a:t>               </a:t>
            </a:r>
            <a:endParaRPr lang="el-GR" sz="1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691"/>
          <a:stretch/>
        </p:blipFill>
        <p:spPr bwMode="auto">
          <a:xfrm>
            <a:off x="1545863" y="2184684"/>
            <a:ext cx="2295081" cy="12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529" y="3526544"/>
            <a:ext cx="2482675" cy="193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921" y="5464241"/>
            <a:ext cx="2501893" cy="135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Eratw\Documents\ΜΑΘΗΜΑΤΑ\Πτυχιακη ζωη\εικονες\φωτο απο βιβλια\ease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39" t="6975"/>
          <a:stretch/>
        </p:blipFill>
        <p:spPr bwMode="auto">
          <a:xfrm>
            <a:off x="6040560" y="580546"/>
            <a:ext cx="3130056" cy="20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ratw\Documents\ΜΑΘΗΜΑΤΑ\Πτυχιακη ζωη\εικονες\φωτο απο βιβλια\οδεον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0944" y="2485849"/>
            <a:ext cx="3034308" cy="20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ratw\Documents\ΜΑΘΗΜΑΤΑ\Πτυχιακη ζωη\εικονες\φωτο απο βιβλια\odeon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3069" y="2742712"/>
            <a:ext cx="2720931" cy="15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Eratw\Documents\ΜΑΘΗΜΑΤΑ\Πτυχιακη ζωη\εικονες\φωτο απο βιβλια\CAtT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0560" y="4630093"/>
            <a:ext cx="2529938" cy="218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158"/>
          <a:stretch/>
        </p:blipFill>
        <p:spPr bwMode="auto">
          <a:xfrm>
            <a:off x="1610611" y="980728"/>
            <a:ext cx="2137294" cy="120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50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78098"/>
          </a:xfrm>
        </p:spPr>
        <p:txBody>
          <a:bodyPr>
            <a:noAutofit/>
          </a:bodyPr>
          <a:lstStyle/>
          <a:p>
            <a:r>
              <a:rPr lang="el-GR" sz="2800" dirty="0" smtClean="0"/>
              <a:t>Χαρακτηριστικά μεταφερόμενου ακουστικού κελύφους ορχήστρας</a:t>
            </a:r>
            <a:endParaRPr lang="el-G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7704856" cy="1224136"/>
          </a:xfrm>
        </p:spPr>
        <p:txBody>
          <a:bodyPr>
            <a:noAutofit/>
          </a:bodyPr>
          <a:lstStyle/>
          <a:p>
            <a:r>
              <a:rPr lang="el-GR" sz="2000" u="sng" dirty="0" smtClean="0"/>
              <a:t>Ορισμός:</a:t>
            </a:r>
            <a:r>
              <a:rPr lang="el-GR" sz="2000" dirty="0" smtClean="0"/>
              <a:t> Σύνολο από πάνελ </a:t>
            </a:r>
            <a:r>
              <a:rPr lang="el-GR" sz="2000" b="0" dirty="0" smtClean="0"/>
              <a:t>που τοποθετείται στη σκηνή. Υπάρχουν </a:t>
            </a:r>
            <a:r>
              <a:rPr lang="el-GR" sz="2000" dirty="0" smtClean="0"/>
              <a:t>δυο ειδών </a:t>
            </a:r>
            <a:r>
              <a:rPr lang="el-GR" sz="2000" b="0" dirty="0" smtClean="0"/>
              <a:t>ακουστικά κελύφη: εκείνα που απλώνονται στη σκηνή μόνο, και αυτά που εκτείνονται σε όλο το αμφιθέατρο.</a:t>
            </a:r>
            <a:endParaRPr lang="el-GR" sz="2000" b="0" dirty="0"/>
          </a:p>
          <a:p>
            <a:r>
              <a:rPr lang="el-GR" u="sng" dirty="0" smtClean="0"/>
              <a:t>Θετικά</a:t>
            </a:r>
            <a:endParaRPr lang="el-GR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780928"/>
            <a:ext cx="4040188" cy="395128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Παροχή πρώιμων ανακλάσεων στους μουσικούς και στο κοινό</a:t>
            </a:r>
          </a:p>
          <a:p>
            <a:r>
              <a:rPr lang="el-GR" sz="2000" dirty="0" smtClean="0"/>
              <a:t>Ιδανικό για την </a:t>
            </a:r>
            <a:r>
              <a:rPr lang="el-GR" sz="2000" b="1" dirty="0" smtClean="0"/>
              <a:t>απομόνωση </a:t>
            </a:r>
            <a:r>
              <a:rPr lang="el-GR" sz="2000" dirty="0" smtClean="0"/>
              <a:t>χώρου της σκηνής</a:t>
            </a:r>
          </a:p>
          <a:p>
            <a:r>
              <a:rPr lang="el-GR" sz="2000" dirty="0" smtClean="0"/>
              <a:t>Ανάκλαση </a:t>
            </a:r>
            <a:r>
              <a:rPr lang="el-GR" sz="2000" b="1" dirty="0" smtClean="0"/>
              <a:t>περισσότερης ηχητικής ενέργειας </a:t>
            </a:r>
            <a:r>
              <a:rPr lang="el-GR" sz="2000" dirty="0" smtClean="0"/>
              <a:t>στο κοινό </a:t>
            </a:r>
          </a:p>
          <a:p>
            <a:r>
              <a:rPr lang="el-GR" sz="2000" dirty="0" smtClean="0"/>
              <a:t>Αφαιρείται εύκολα</a:t>
            </a:r>
            <a:endParaRPr lang="el-GR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402059"/>
          </a:xfrm>
        </p:spPr>
        <p:txBody>
          <a:bodyPr>
            <a:noAutofit/>
          </a:bodyPr>
          <a:lstStyle/>
          <a:p>
            <a:r>
              <a:rPr lang="el-GR" u="sng" dirty="0" smtClean="0"/>
              <a:t>Αρνητικά</a:t>
            </a:r>
            <a:endParaRPr lang="el-GR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951288"/>
          </a:xfrm>
        </p:spPr>
        <p:txBody>
          <a:bodyPr>
            <a:noAutofit/>
          </a:bodyPr>
          <a:lstStyle/>
          <a:p>
            <a:r>
              <a:rPr lang="el-GR" sz="2000" dirty="0" smtClean="0"/>
              <a:t>Συχνό φαινόμενο είναι να </a:t>
            </a:r>
            <a:r>
              <a:rPr lang="el-GR" sz="2000" b="1" dirty="0"/>
              <a:t>μ</a:t>
            </a:r>
            <a:r>
              <a:rPr lang="el-GR" sz="2000" b="1" dirty="0" smtClean="0"/>
              <a:t>ην ανακλούν τις χαμηλές </a:t>
            </a:r>
            <a:r>
              <a:rPr lang="el-GR" sz="2000" dirty="0" smtClean="0"/>
              <a:t>συχνότητες</a:t>
            </a:r>
          </a:p>
          <a:p>
            <a:r>
              <a:rPr lang="el-GR" sz="2000" dirty="0" smtClean="0"/>
              <a:t>Τα όργανα </a:t>
            </a:r>
            <a:r>
              <a:rPr lang="el-GR" sz="2000" b="1" dirty="0" smtClean="0"/>
              <a:t>στο βάθος </a:t>
            </a:r>
            <a:r>
              <a:rPr lang="el-GR" sz="2000" dirty="0" smtClean="0"/>
              <a:t>του κελύφους ακούγονται </a:t>
            </a:r>
            <a:r>
              <a:rPr lang="el-GR" sz="2000" b="1" dirty="0" smtClean="0"/>
              <a:t>υπερβολικά δυνατά</a:t>
            </a:r>
          </a:p>
          <a:p>
            <a:r>
              <a:rPr lang="el-GR" sz="2000" dirty="0" smtClean="0"/>
              <a:t>Ένα </a:t>
            </a:r>
            <a:r>
              <a:rPr lang="el-GR" sz="2000" b="1" dirty="0" smtClean="0"/>
              <a:t>διαχυτικό κέλυφος </a:t>
            </a:r>
            <a:r>
              <a:rPr lang="el-GR" sz="2000" dirty="0" smtClean="0"/>
              <a:t>για το κοινό δημιουργεί </a:t>
            </a:r>
            <a:r>
              <a:rPr lang="el-GR" sz="2000" b="1" dirty="0" smtClean="0"/>
              <a:t>ανομοιομορφία</a:t>
            </a:r>
            <a:r>
              <a:rPr lang="el-GR" sz="2000" dirty="0" smtClean="0"/>
              <a:t> του ήχου στους μουσικούς</a:t>
            </a:r>
            <a:r>
              <a:rPr lang="el-GR" sz="2000" dirty="0" smtClean="0">
                <a:sym typeface="Wingdings" pitchFamily="2" charset="2"/>
              </a:rPr>
              <a:t>δυσχεράινει την επικοινωνία των μουσικών </a:t>
            </a:r>
            <a:endParaRPr lang="el-GR" sz="2000" dirty="0" smtClean="0"/>
          </a:p>
          <a:p>
            <a:r>
              <a:rPr lang="el-GR" sz="2000" b="1" dirty="0" smtClean="0"/>
              <a:t>Αποπροσανατολίζε</a:t>
            </a:r>
            <a:r>
              <a:rPr lang="el-GR" sz="2000" dirty="0" smtClean="0"/>
              <a:t>ι τον ακροατή και τον μαέστρο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4038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840760" cy="115212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Παραδείγματα ακουστικού κελύφους</a:t>
            </a:r>
            <a:endParaRPr lang="el-G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7" y="1628800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Παράδειγμα 1: Αρχαίο ρωμαϊκό θέατρο στην Καισάρεια Παλαιστίνης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56793"/>
            <a:ext cx="4103439" cy="618082"/>
          </a:xfrm>
        </p:spPr>
        <p:txBody>
          <a:bodyPr>
            <a:noAutofit/>
          </a:bodyPr>
          <a:lstStyle/>
          <a:p>
            <a:r>
              <a:rPr lang="el-GR" sz="1900" dirty="0" smtClean="0"/>
              <a:t>Παράδειγμα 2: </a:t>
            </a:r>
            <a:r>
              <a:rPr lang="en-US" sz="1900" dirty="0" smtClean="0"/>
              <a:t>Hercules Hall </a:t>
            </a:r>
            <a:r>
              <a:rPr lang="el-GR" sz="1900" dirty="0" smtClean="0"/>
              <a:t>στο Βασιλικό Ανάκτορο στο Μόναχο</a:t>
            </a:r>
            <a:endParaRPr lang="el-GR" sz="19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462" y="2276872"/>
            <a:ext cx="4474424" cy="289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743337" cy="351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72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254001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Ιδανική κατασκευή ακουστικού κελύφους</a:t>
            </a:r>
            <a:endParaRPr lang="el-G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784976" cy="43204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l-GR" b="1" dirty="0" smtClean="0">
                <a:solidFill>
                  <a:schemeClr val="tx1"/>
                </a:solidFill>
              </a:rPr>
              <a:t>Δεν</a:t>
            </a:r>
            <a:r>
              <a:rPr lang="el-GR" dirty="0" smtClean="0">
                <a:solidFill>
                  <a:schemeClr val="tx1"/>
                </a:solidFill>
              </a:rPr>
              <a:t> μπορεί να </a:t>
            </a:r>
            <a:r>
              <a:rPr lang="el-GR" b="1" dirty="0" smtClean="0">
                <a:solidFill>
                  <a:schemeClr val="tx1"/>
                </a:solidFill>
              </a:rPr>
              <a:t>υπάρξει μια συνταγή  </a:t>
            </a:r>
            <a:r>
              <a:rPr lang="el-GR" dirty="0" smtClean="0">
                <a:solidFill>
                  <a:schemeClr val="tx1"/>
                </a:solidFill>
              </a:rPr>
              <a:t>η οποία θα ακολουθείται τυφλά.</a:t>
            </a:r>
          </a:p>
          <a:p>
            <a:pPr algn="l"/>
            <a:r>
              <a:rPr lang="el-GR" u="sng" dirty="0" smtClean="0">
                <a:solidFill>
                  <a:schemeClr val="tx1"/>
                </a:solidFill>
              </a:rPr>
              <a:t>Βασικές αρχές</a:t>
            </a:r>
            <a:r>
              <a:rPr lang="el-GR" dirty="0" smtClean="0">
                <a:solidFill>
                  <a:schemeClr val="tx1"/>
                </a:solidFill>
              </a:rPr>
              <a:t>: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Οι </a:t>
            </a:r>
            <a:r>
              <a:rPr lang="el-GR" b="1" dirty="0" smtClean="0">
                <a:solidFill>
                  <a:schemeClr val="tx1"/>
                </a:solidFill>
              </a:rPr>
              <a:t>πρώιμες </a:t>
            </a:r>
            <a:r>
              <a:rPr lang="el-GR" dirty="0" smtClean="0">
                <a:solidFill>
                  <a:schemeClr val="tx1"/>
                </a:solidFill>
              </a:rPr>
              <a:t>ανακλάσεις να είναι μεταξύ 17-35</a:t>
            </a:r>
            <a:r>
              <a:rPr lang="en-US" dirty="0" err="1" smtClean="0">
                <a:solidFill>
                  <a:schemeClr val="tx1"/>
                </a:solidFill>
              </a:rPr>
              <a:t>ms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μετά τον απευθείας ήχο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Ενίσχυση του «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attack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»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Συμβολή στο «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ensemb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l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e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» της ορχήστρας</a:t>
            </a:r>
            <a:endParaRPr lang="el-GR" dirty="0">
              <a:solidFill>
                <a:schemeClr val="tx1"/>
              </a:solidFill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Π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αροχή </a:t>
            </a:r>
            <a:r>
              <a:rPr lang="el-GR" b="1" dirty="0" smtClean="0">
                <a:solidFill>
                  <a:schemeClr val="tx1"/>
                </a:solidFill>
                <a:sym typeface="Wingdings" pitchFamily="2" charset="2"/>
              </a:rPr>
              <a:t>ζεστασιάς και οικειότητας 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Ε</a:t>
            </a: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νίσχυση του μπάσου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  <a:sym typeface="Wingdings" pitchFamily="2" charset="2"/>
              </a:rPr>
              <a:t>Παροχή κατάλληλου </a:t>
            </a:r>
            <a:r>
              <a:rPr lang="el-GR" b="1" dirty="0" smtClean="0">
                <a:solidFill>
                  <a:schemeClr val="tx1"/>
                </a:solidFill>
                <a:sym typeface="Wingdings" pitchFamily="2" charset="2"/>
              </a:rPr>
              <a:t>φωτισμού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3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416824" cy="1080119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Ακουστική πρόταση  της εταιρείας </a:t>
            </a:r>
            <a:r>
              <a:rPr lang="en-US" sz="3600" dirty="0" smtClean="0"/>
              <a:t>Wenger</a:t>
            </a:r>
            <a:endParaRPr lang="el-G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536" y="1412776"/>
            <a:ext cx="6368752" cy="792088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dirty="0" smtClean="0">
                <a:solidFill>
                  <a:schemeClr val="tx1"/>
                </a:solidFill>
              </a:rPr>
              <a:t>Μεταφερόμενα πάνελ που χρησιμοποιούνται κυρίως ως ανακλαστήρες για το κοινό.</a:t>
            </a:r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63053"/>
            <a:ext cx="3600400" cy="3656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004" y="2450221"/>
            <a:ext cx="5370489" cy="305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0290" y="5502798"/>
            <a:ext cx="3681069" cy="129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1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04856" cy="1195635"/>
          </a:xfrm>
        </p:spPr>
        <p:txBody>
          <a:bodyPr/>
          <a:lstStyle/>
          <a:p>
            <a:r>
              <a:rPr lang="el-GR" dirty="0" smtClean="0"/>
              <a:t>Είδη σκελετών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5942"/>
            <a:ext cx="1943651" cy="3445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591" y="1082724"/>
            <a:ext cx="1709475" cy="3190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2577" y="1151935"/>
            <a:ext cx="4106917" cy="2801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0818" y="3876674"/>
            <a:ext cx="1806896" cy="2624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0785" y="4454992"/>
            <a:ext cx="3773216" cy="2199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539675"/>
            <a:ext cx="3086782" cy="16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72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02" y="188640"/>
            <a:ext cx="7272808" cy="10801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Προτιμώμενος σκελετός</a:t>
            </a:r>
            <a:endParaRPr lang="el-G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429" y="1178894"/>
            <a:ext cx="3180562" cy="5679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1" y="1052736"/>
            <a:ext cx="1985291" cy="58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4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39"/>
            <a:ext cx="7128792" cy="1080121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Διαστάσεις κατασκευής </a:t>
            </a:r>
            <a:endParaRPr lang="el-G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6832848" cy="489654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l-GR" sz="6400" b="1" dirty="0" smtClean="0">
                <a:solidFill>
                  <a:schemeClr val="tx1"/>
                </a:solidFill>
              </a:rPr>
              <a:t>Δεδομένα: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6400" dirty="0" smtClean="0">
                <a:solidFill>
                  <a:schemeClr val="tx1"/>
                </a:solidFill>
              </a:rPr>
              <a:t> Στοιχεία της Αίθουσας Τελετών του Πανεπιστημίου Μακεδονίας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6400" b="1" dirty="0" smtClean="0">
                <a:solidFill>
                  <a:schemeClr val="tx1"/>
                </a:solidFill>
              </a:rPr>
              <a:t>Ηχητική πηγή</a:t>
            </a:r>
            <a:r>
              <a:rPr lang="el-GR" sz="6400" dirty="0" smtClean="0">
                <a:solidFill>
                  <a:schemeClr val="tx1"/>
                </a:solidFill>
              </a:rPr>
              <a:t>: σημειακή, στο ύψος στο κέντρο της κύριας ανακλαστικής επιφάνειας, στο σημείο που βρίσκονται τα φώτα, στο μέσον του μπροστινού τοίχου, θεωρείται και ακροατής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6400" dirty="0" smtClean="0">
                <a:solidFill>
                  <a:schemeClr val="tx1"/>
                </a:solidFill>
              </a:rPr>
              <a:t>Ο πρώτος και ο τελευταίος ακροατής βρίσκονται στο ίδιο ύψος</a:t>
            </a:r>
          </a:p>
          <a:p>
            <a:pPr algn="l"/>
            <a:endParaRPr lang="el-GR" sz="6400" dirty="0">
              <a:solidFill>
                <a:schemeClr val="tx1"/>
              </a:solidFill>
            </a:endParaRPr>
          </a:p>
          <a:p>
            <a:pPr algn="l"/>
            <a:r>
              <a:rPr lang="el-GR" sz="6400" b="1" dirty="0" smtClean="0">
                <a:solidFill>
                  <a:schemeClr val="tx1"/>
                </a:solidFill>
              </a:rPr>
              <a:t>Μπροστινός τοίχος</a:t>
            </a:r>
            <a:r>
              <a:rPr lang="el-GR" sz="6400" dirty="0" smtClean="0">
                <a:solidFill>
                  <a:schemeClr val="tx1"/>
                </a:solidFill>
              </a:rPr>
              <a:t>: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6400" b="1" dirty="0" smtClean="0">
                <a:solidFill>
                  <a:schemeClr val="tx1"/>
                </a:solidFill>
              </a:rPr>
              <a:t>Οριακή θέση </a:t>
            </a:r>
            <a:r>
              <a:rPr lang="el-GR" sz="6400" dirty="0" smtClean="0">
                <a:solidFill>
                  <a:schemeClr val="tx1"/>
                </a:solidFill>
              </a:rPr>
              <a:t>ανακλαστήρων οροφής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6400" b="1" dirty="0">
                <a:solidFill>
                  <a:schemeClr val="tx1"/>
                </a:solidFill>
                <a:sym typeface="Wingdings" pitchFamily="2" charset="2"/>
              </a:rPr>
              <a:t>Κ</a:t>
            </a:r>
            <a:r>
              <a:rPr lang="el-GR" sz="6400" b="1" dirty="0" smtClean="0">
                <a:solidFill>
                  <a:schemeClr val="tx1"/>
                </a:solidFill>
                <a:sym typeface="Wingdings" pitchFamily="2" charset="2"/>
              </a:rPr>
              <a:t>λίση</a:t>
            </a:r>
            <a:r>
              <a:rPr lang="el-GR" sz="6400" dirty="0" smtClean="0">
                <a:solidFill>
                  <a:schemeClr val="tx1"/>
                </a:solidFill>
                <a:sym typeface="Wingdings" pitchFamily="2" charset="2"/>
              </a:rPr>
              <a:t> ανακλαστήρων οροφής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6400" b="1" dirty="0" smtClean="0">
                <a:solidFill>
                  <a:schemeClr val="tx1"/>
                </a:solidFill>
                <a:sym typeface="Wingdings" pitchFamily="2" charset="2"/>
              </a:rPr>
              <a:t>Διάγραμμα</a:t>
            </a:r>
            <a:r>
              <a:rPr lang="el-GR" sz="6400" dirty="0" smtClean="0">
                <a:solidFill>
                  <a:schemeClr val="tx1"/>
                </a:solidFill>
                <a:sym typeface="Wingdings" pitchFamily="2" charset="2"/>
              </a:rPr>
              <a:t> πτώσης ήχου σε σχέση  με την απόσταση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6400" b="1" dirty="0" smtClean="0">
                <a:solidFill>
                  <a:schemeClr val="tx1"/>
                </a:solidFill>
                <a:sym typeface="Wingdings" pitchFamily="2" charset="2"/>
              </a:rPr>
              <a:t>Πλάτος </a:t>
            </a:r>
            <a:r>
              <a:rPr lang="el-GR" sz="6400" dirty="0" smtClean="0">
                <a:solidFill>
                  <a:schemeClr val="tx1"/>
                </a:solidFill>
                <a:sym typeface="Wingdings" pitchFamily="2" charset="2"/>
              </a:rPr>
              <a:t>πάνελ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6400" b="1" dirty="0" smtClean="0">
                <a:solidFill>
                  <a:schemeClr val="tx1"/>
                </a:solidFill>
                <a:sym typeface="Wingdings" pitchFamily="2" charset="2"/>
              </a:rPr>
              <a:t>Τελικές Διαστάσεις</a:t>
            </a:r>
          </a:p>
          <a:p>
            <a:pPr algn="l"/>
            <a:endParaRPr lang="el-GR" sz="64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el-GR" sz="6400" b="1" dirty="0" smtClean="0">
                <a:solidFill>
                  <a:schemeClr val="tx1"/>
                </a:solidFill>
                <a:sym typeface="Wingdings" pitchFamily="2" charset="2"/>
              </a:rPr>
              <a:t>Πλευρικοί ανακλαστήρες</a:t>
            </a:r>
            <a:r>
              <a:rPr lang="el-GR" sz="6400" dirty="0" smtClean="0">
                <a:solidFill>
                  <a:schemeClr val="tx1"/>
                </a:solidFill>
                <a:sym typeface="Wingdings" pitchFamily="2" charset="2"/>
              </a:rPr>
              <a:t>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6400" dirty="0" smtClean="0">
                <a:solidFill>
                  <a:schemeClr val="tx1"/>
                </a:solidFill>
                <a:sym typeface="Wingdings" pitchFamily="2" charset="2"/>
              </a:rPr>
              <a:t>Κλίση </a:t>
            </a:r>
            <a:r>
              <a:rPr lang="el-GR" sz="6400" b="1" dirty="0" smtClean="0">
                <a:solidFill>
                  <a:schemeClr val="tx1"/>
                </a:solidFill>
                <a:sym typeface="Wingdings" pitchFamily="2" charset="2"/>
              </a:rPr>
              <a:t>δεξιού </a:t>
            </a:r>
            <a:r>
              <a:rPr lang="el-GR" sz="6400" dirty="0" smtClean="0">
                <a:solidFill>
                  <a:schemeClr val="tx1"/>
                </a:solidFill>
                <a:sym typeface="Wingdings" pitchFamily="2" charset="2"/>
              </a:rPr>
              <a:t>ανακλαστήρα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6400" dirty="0" smtClean="0">
                <a:solidFill>
                  <a:schemeClr val="tx1"/>
                </a:solidFill>
                <a:sym typeface="Wingdings" pitchFamily="2" charset="2"/>
              </a:rPr>
              <a:t>Κλίση </a:t>
            </a:r>
            <a:r>
              <a:rPr lang="el-GR" sz="6400" b="1" dirty="0" smtClean="0">
                <a:solidFill>
                  <a:schemeClr val="tx1"/>
                </a:solidFill>
                <a:sym typeface="Wingdings" pitchFamily="2" charset="2"/>
              </a:rPr>
              <a:t>αριστερού</a:t>
            </a:r>
            <a:r>
              <a:rPr lang="el-GR" sz="6400" dirty="0" smtClean="0">
                <a:solidFill>
                  <a:schemeClr val="tx1"/>
                </a:solidFill>
                <a:sym typeface="Wingdings" pitchFamily="2" charset="2"/>
              </a:rPr>
              <a:t> ανακλαστήρα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6400" dirty="0" smtClean="0">
                <a:solidFill>
                  <a:schemeClr val="tx1"/>
                </a:solidFill>
                <a:sym typeface="Wingdings" pitchFamily="2" charset="2"/>
              </a:rPr>
              <a:t>Περοχές </a:t>
            </a:r>
            <a:r>
              <a:rPr lang="el-GR" sz="6400" b="1" dirty="0" smtClean="0">
                <a:solidFill>
                  <a:schemeClr val="tx1"/>
                </a:solidFill>
                <a:sym typeface="Wingdings" pitchFamily="2" charset="2"/>
              </a:rPr>
              <a:t>τροφοδοσίας</a:t>
            </a:r>
          </a:p>
          <a:p>
            <a:pPr algn="l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0226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6980312" cy="1254001"/>
          </a:xfrm>
        </p:spPr>
        <p:txBody>
          <a:bodyPr>
            <a:normAutofit fontScale="90000"/>
          </a:bodyPr>
          <a:lstStyle/>
          <a:p>
            <a:r>
              <a:rPr lang="el-GR" sz="3100" dirty="0"/>
              <a:t>Σχεδιασμός ελλείψεων για την αποφυγή ηχούς</a:t>
            </a:r>
            <a:r>
              <a:rPr lang="el-GR" sz="3100" dirty="0">
                <a:sym typeface="Wingdings" pitchFamily="2" charset="2"/>
              </a:rPr>
              <a:t></a:t>
            </a:r>
            <a:r>
              <a:rPr lang="el-GR" sz="3100" dirty="0"/>
              <a:t> οριακή θέση ανακλαστήρων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3838" y="2060848"/>
            <a:ext cx="8071652" cy="4392488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Α&gt;Β+Γ-12                                           </a:t>
            </a:r>
          </a:p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				</a:t>
            </a:r>
            <a:r>
              <a:rPr lang="el-GR" sz="1600" dirty="0" smtClean="0">
                <a:solidFill>
                  <a:schemeClr val="tx1"/>
                </a:solidFill>
              </a:rPr>
              <a:t>Σημείο Ζ (η αρχή του πάνελ οροφής):</a:t>
            </a:r>
          </a:p>
          <a:p>
            <a:pPr algn="l"/>
            <a:r>
              <a:rPr lang="el-GR" sz="1600" dirty="0">
                <a:solidFill>
                  <a:schemeClr val="tx1"/>
                </a:solidFill>
              </a:rPr>
              <a:t>	</a:t>
            </a:r>
            <a:r>
              <a:rPr lang="el-GR" sz="1600" dirty="0" smtClean="0">
                <a:solidFill>
                  <a:schemeClr val="tx1"/>
                </a:solidFill>
              </a:rPr>
              <a:t>			0,5</a:t>
            </a:r>
            <a:r>
              <a:rPr lang="en-US" sz="1600" dirty="0" smtClean="0">
                <a:solidFill>
                  <a:schemeClr val="tx1"/>
                </a:solidFill>
              </a:rPr>
              <a:t>cm</a:t>
            </a:r>
            <a:r>
              <a:rPr lang="el-GR" sz="1600" dirty="0" smtClean="0">
                <a:solidFill>
                  <a:schemeClr val="tx1"/>
                </a:solidFill>
              </a:rPr>
              <a:t> υπό κλίμακα 1:110(δηλ. 0,55</a:t>
            </a:r>
            <a:r>
              <a:rPr lang="en-US" sz="1600" dirty="0" smtClean="0">
                <a:solidFill>
                  <a:schemeClr val="tx1"/>
                </a:solidFill>
              </a:rPr>
              <a:t>m </a:t>
            </a:r>
            <a:r>
              <a:rPr lang="el-GR" sz="1600" dirty="0" smtClean="0">
                <a:solidFill>
                  <a:schemeClr val="tx1"/>
                </a:solidFill>
              </a:rPr>
              <a:t>πραγματικά)</a:t>
            </a:r>
          </a:p>
          <a:p>
            <a:pPr algn="l"/>
            <a:r>
              <a:rPr lang="el-GR" sz="1600" dirty="0">
                <a:solidFill>
                  <a:schemeClr val="tx1"/>
                </a:solidFill>
              </a:rPr>
              <a:t>	</a:t>
            </a:r>
            <a:r>
              <a:rPr lang="el-GR" sz="1600" dirty="0" smtClean="0">
                <a:solidFill>
                  <a:schemeClr val="tx1"/>
                </a:solidFill>
              </a:rPr>
              <a:t>					</a:t>
            </a:r>
            <a:endParaRPr lang="el-GR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6" y="2636912"/>
            <a:ext cx="4485706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491" y="3394502"/>
            <a:ext cx="45719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1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433</Words>
  <Application>Microsoft Office PowerPoint</Application>
  <PresentationFormat>Προβολή στην οθόνη (4:3)</PresentationFormat>
  <Paragraphs>124</Paragraphs>
  <Slides>19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Office Theme</vt:lpstr>
      <vt:lpstr>Ακουστική βελτίωση σκηνής με χρήση μεταφερόμενου ακουστικού κελύφους ορχήστρας</vt:lpstr>
      <vt:lpstr>Χαρακτηριστικά μεταφερόμενου ακουστικού κελύφους ορχήστρας</vt:lpstr>
      <vt:lpstr>Παραδείγματα ακουστικού κελύφους</vt:lpstr>
      <vt:lpstr>Ιδανική κατασκευή ακουστικού κελύφους</vt:lpstr>
      <vt:lpstr>Ακουστική πρόταση  της εταιρείας Wenger</vt:lpstr>
      <vt:lpstr>Είδη σκελετών</vt:lpstr>
      <vt:lpstr>Προτιμώμενος σκελετός</vt:lpstr>
      <vt:lpstr>Διαστάσεις κατασκευής </vt:lpstr>
      <vt:lpstr>Σχεδιασμός ελλείψεων για την αποφυγή ηχούς οριακή θέση ανακλαστήρων </vt:lpstr>
      <vt:lpstr>Μέθοδος ειδώλου κλίση ανακλαστήρων οροφής</vt:lpstr>
      <vt:lpstr>Διάγραμμα πτώσης ήχου σε σχέση με την απόσταση </vt:lpstr>
      <vt:lpstr>Πλάτος πάνελ</vt:lpstr>
      <vt:lpstr>Τελικές διαστάσεις</vt:lpstr>
      <vt:lpstr>Πλευρικοί ανακλαστήρες: Κλίση δεξιού ανακλαστήρα</vt:lpstr>
      <vt:lpstr>Πλευρικοί ανακλαστήρες:  Κλίση αριστερού ανακλαστήρα</vt:lpstr>
      <vt:lpstr>Περιοχές τροφοδοσίας</vt:lpstr>
      <vt:lpstr>Προτιμώμενα υλικά για την κατασκευή </vt:lpstr>
      <vt:lpstr>Προτιμώμενα υλικά για την κατασκευή</vt:lpstr>
      <vt:lpstr>Είδη ακουστικών μοντέλων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Eratw Makrothanasi</dc:creator>
  <cp:lastModifiedBy>tsanaktsidou</cp:lastModifiedBy>
  <cp:revision>100</cp:revision>
  <dcterms:created xsi:type="dcterms:W3CDTF">2019-08-16T14:31:05Z</dcterms:created>
  <dcterms:modified xsi:type="dcterms:W3CDTF">2019-09-30T11:04:28Z</dcterms:modified>
</cp:coreProperties>
</file>